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57" r:id="rId4"/>
    <p:sldId id="258" r:id="rId5"/>
    <p:sldId id="279" r:id="rId6"/>
    <p:sldId id="280" r:id="rId7"/>
    <p:sldId id="283" r:id="rId8"/>
    <p:sldId id="284" r:id="rId9"/>
    <p:sldId id="285" r:id="rId10"/>
    <p:sldId id="287" r:id="rId11"/>
    <p:sldId id="288" r:id="rId12"/>
    <p:sldId id="296" r:id="rId13"/>
    <p:sldId id="297" r:id="rId14"/>
    <p:sldId id="298" r:id="rId15"/>
    <p:sldId id="289" r:id="rId16"/>
    <p:sldId id="290" r:id="rId17"/>
    <p:sldId id="291" r:id="rId18"/>
    <p:sldId id="292" r:id="rId19"/>
    <p:sldId id="293" r:id="rId20"/>
    <p:sldId id="294" r:id="rId21"/>
    <p:sldId id="29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43" autoAdjust="0"/>
  </p:normalViewPr>
  <p:slideViewPr>
    <p:cSldViewPr>
      <p:cViewPr>
        <p:scale>
          <a:sx n="77" d="100"/>
          <a:sy n="77" d="100"/>
        </p:scale>
        <p:origin x="-3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7620000" cy="5486400"/>
          </a:xfrm>
        </p:spPr>
        <p:txBody>
          <a:bodyPr>
            <a:normAutofit lnSpcReduction="10000"/>
          </a:bodyPr>
          <a:lstStyle/>
          <a:p>
            <a:endParaRPr lang="en-US" sz="3600" dirty="0" smtClean="0">
              <a:solidFill>
                <a:schemeClr val="tx1"/>
              </a:solidFill>
              <a:latin typeface="Times New Roman" pitchFamily="18" charset="0"/>
              <a:cs typeface="Times New Roman" pitchFamily="18" charset="0"/>
            </a:endParaRPr>
          </a:p>
          <a:p>
            <a:endParaRPr lang="en-US" sz="3600" dirty="0">
              <a:solidFill>
                <a:schemeClr val="tx1"/>
              </a:solidFill>
              <a:latin typeface="Times New Roman" pitchFamily="18" charset="0"/>
              <a:cs typeface="Times New Roman" pitchFamily="18" charset="0"/>
            </a:endParaRPr>
          </a:p>
          <a:p>
            <a:r>
              <a:rPr lang="en-US" sz="3600" dirty="0" smtClean="0">
                <a:solidFill>
                  <a:schemeClr val="tx1"/>
                </a:solidFill>
                <a:latin typeface="Times New Roman" pitchFamily="18" charset="0"/>
                <a:cs typeface="Times New Roman" pitchFamily="18" charset="0"/>
              </a:rPr>
              <a:t>DỰ PHÒNG VÀ XỬ TRÍ COVID-19 Ở PHỤ NỮ MANG THAI VÀ TRẺ SƠ SINH</a:t>
            </a:r>
          </a:p>
          <a:p>
            <a:pPr algn="l"/>
            <a:endParaRPr lang="en-US" altLang="en-US" sz="3000" b="1" dirty="0" smtClean="0">
              <a:latin typeface="Arial" pitchFamily="34" charset="0"/>
              <a:cs typeface="Arial" pitchFamily="34" charset="0"/>
            </a:endParaRPr>
          </a:p>
          <a:p>
            <a:pPr algn="l"/>
            <a:r>
              <a:rPr lang="en-US" altLang="en-US" sz="3000" b="1" dirty="0">
                <a:latin typeface="Arial" pitchFamily="34" charset="0"/>
                <a:cs typeface="Arial" pitchFamily="34" charset="0"/>
              </a:rPr>
              <a:t> </a:t>
            </a:r>
            <a:r>
              <a:rPr lang="en-US" altLang="en-US" sz="3000" b="1" dirty="0" smtClean="0">
                <a:latin typeface="Arial" pitchFamily="34" charset="0"/>
                <a:cs typeface="Arial" pitchFamily="34" charset="0"/>
              </a:rPr>
              <a:t>                     </a:t>
            </a:r>
          </a:p>
          <a:p>
            <a:pPr algn="l"/>
            <a:r>
              <a:rPr lang="en-US" altLang="en-US" sz="3000" b="1" dirty="0" smtClean="0">
                <a:latin typeface="Arial" pitchFamily="34" charset="0"/>
                <a:cs typeface="Arial" pitchFamily="34" charset="0"/>
              </a:rPr>
              <a:t>                          </a:t>
            </a:r>
            <a:r>
              <a:rPr lang="en-US" altLang="en-US" sz="2600" b="1" dirty="0" smtClean="0">
                <a:latin typeface="Arial" pitchFamily="34" charset="0"/>
                <a:cs typeface="Arial" pitchFamily="34" charset="0"/>
              </a:rPr>
              <a:t>BSCKI </a:t>
            </a:r>
            <a:r>
              <a:rPr lang="en-US" altLang="en-US" sz="2600" b="1" dirty="0" err="1" smtClean="0">
                <a:latin typeface="Arial" pitchFamily="34" charset="0"/>
                <a:cs typeface="Arial" pitchFamily="34" charset="0"/>
              </a:rPr>
              <a:t>Nguyễn</a:t>
            </a:r>
            <a:r>
              <a:rPr lang="en-US" altLang="en-US" sz="2600" b="1" dirty="0" smtClean="0">
                <a:latin typeface="Arial" pitchFamily="34" charset="0"/>
                <a:cs typeface="Arial" pitchFamily="34" charset="0"/>
              </a:rPr>
              <a:t> </a:t>
            </a:r>
            <a:r>
              <a:rPr lang="en-US" altLang="en-US" sz="2600" b="1" dirty="0" err="1" smtClean="0">
                <a:latin typeface="Arial" pitchFamily="34" charset="0"/>
                <a:cs typeface="Arial" pitchFamily="34" charset="0"/>
              </a:rPr>
              <a:t>Văn</a:t>
            </a:r>
            <a:r>
              <a:rPr lang="en-US" altLang="en-US" sz="2600" b="1" dirty="0" smtClean="0">
                <a:latin typeface="Arial" pitchFamily="34" charset="0"/>
                <a:cs typeface="Arial" pitchFamily="34" charset="0"/>
              </a:rPr>
              <a:t> </a:t>
            </a:r>
            <a:r>
              <a:rPr lang="en-US" altLang="en-US" sz="2600" b="1" dirty="0" err="1" smtClean="0">
                <a:latin typeface="Arial" pitchFamily="34" charset="0"/>
                <a:cs typeface="Arial" pitchFamily="34" charset="0"/>
              </a:rPr>
              <a:t>Quỳnh</a:t>
            </a:r>
            <a:endParaRPr lang="en-US" altLang="en-US" sz="2600" b="1" dirty="0" smtClean="0">
              <a:latin typeface="Arial" pitchFamily="34" charset="0"/>
              <a:cs typeface="Arial" pitchFamily="34" charset="0"/>
            </a:endParaRPr>
          </a:p>
          <a:p>
            <a:pPr algn="l"/>
            <a:r>
              <a:rPr lang="en-US" altLang="en-US" sz="2600" b="1" dirty="0">
                <a:latin typeface="Arial" pitchFamily="34" charset="0"/>
                <a:cs typeface="Arial" pitchFamily="34" charset="0"/>
              </a:rPr>
              <a:t> </a:t>
            </a:r>
            <a:r>
              <a:rPr lang="en-US" altLang="en-US" sz="2600" b="1" dirty="0" smtClean="0">
                <a:latin typeface="Arial" pitchFamily="34" charset="0"/>
                <a:cs typeface="Arial" pitchFamily="34" charset="0"/>
              </a:rPr>
              <a:t>                                 </a:t>
            </a:r>
            <a:r>
              <a:rPr lang="en-US" altLang="en-US" sz="2600" b="1" dirty="0" err="1" smtClean="0">
                <a:latin typeface="Arial" pitchFamily="34" charset="0"/>
                <a:cs typeface="Arial" pitchFamily="34" charset="0"/>
              </a:rPr>
              <a:t>Trưởng</a:t>
            </a:r>
            <a:r>
              <a:rPr lang="en-US" altLang="en-US" sz="2600" b="1" dirty="0" smtClean="0">
                <a:latin typeface="Arial" pitchFamily="34" charset="0"/>
                <a:cs typeface="Arial" pitchFamily="34" charset="0"/>
              </a:rPr>
              <a:t> </a:t>
            </a:r>
            <a:r>
              <a:rPr lang="en-US" altLang="en-US" sz="2600" b="1" dirty="0" err="1">
                <a:latin typeface="Arial" pitchFamily="34" charset="0"/>
                <a:cs typeface="Arial" pitchFamily="34" charset="0"/>
              </a:rPr>
              <a:t>khoa</a:t>
            </a:r>
            <a:r>
              <a:rPr lang="en-US" altLang="en-US" sz="2600" b="1" dirty="0">
                <a:latin typeface="Arial" pitchFamily="34" charset="0"/>
                <a:cs typeface="Arial" pitchFamily="34" charset="0"/>
              </a:rPr>
              <a:t> </a:t>
            </a:r>
            <a:r>
              <a:rPr lang="en-US" altLang="en-US" sz="2600" b="1" dirty="0" err="1">
                <a:latin typeface="Arial" pitchFamily="34" charset="0"/>
                <a:cs typeface="Arial" pitchFamily="34" charset="0"/>
              </a:rPr>
              <a:t>Sản</a:t>
            </a:r>
            <a:r>
              <a:rPr lang="en-US" altLang="en-US" sz="2600" b="1" dirty="0">
                <a:latin typeface="Arial" pitchFamily="34" charset="0"/>
                <a:cs typeface="Arial" pitchFamily="34" charset="0"/>
              </a:rPr>
              <a:t> </a:t>
            </a:r>
            <a:r>
              <a:rPr lang="en-US" altLang="en-US" sz="2600" b="1" dirty="0" err="1" smtClean="0">
                <a:latin typeface="Arial" pitchFamily="34" charset="0"/>
                <a:cs typeface="Arial" pitchFamily="34" charset="0"/>
              </a:rPr>
              <a:t>Bệnh</a:t>
            </a:r>
            <a:endParaRPr lang="en-US" altLang="en-US" sz="2600" b="1" dirty="0" smtClean="0">
              <a:latin typeface="Arial" pitchFamily="34" charset="0"/>
              <a:cs typeface="Arial" pitchFamily="34" charset="0"/>
            </a:endParaRPr>
          </a:p>
          <a:p>
            <a:pPr algn="l"/>
            <a:r>
              <a:rPr lang="en-US" altLang="en-US" sz="2600" b="1" dirty="0" smtClean="0">
                <a:latin typeface="Arial" pitchFamily="34" charset="0"/>
                <a:cs typeface="Arial" pitchFamily="34" charset="0"/>
              </a:rPr>
              <a:t>                             </a:t>
            </a:r>
            <a:r>
              <a:rPr lang="en-US" altLang="en-US" sz="2600" b="1" dirty="0" err="1" smtClean="0">
                <a:latin typeface="Arial" pitchFamily="34" charset="0"/>
                <a:cs typeface="Arial" pitchFamily="34" charset="0"/>
              </a:rPr>
              <a:t>Bệnh</a:t>
            </a:r>
            <a:r>
              <a:rPr lang="en-US" altLang="en-US" sz="2600" b="1" dirty="0" smtClean="0">
                <a:latin typeface="Arial" pitchFamily="34" charset="0"/>
                <a:cs typeface="Arial" pitchFamily="34" charset="0"/>
              </a:rPr>
              <a:t> </a:t>
            </a:r>
            <a:r>
              <a:rPr lang="en-US" altLang="en-US" sz="2600" b="1" dirty="0" err="1">
                <a:latin typeface="Arial" pitchFamily="34" charset="0"/>
                <a:cs typeface="Arial" pitchFamily="34" charset="0"/>
              </a:rPr>
              <a:t>viện</a:t>
            </a:r>
            <a:r>
              <a:rPr lang="en-US" altLang="en-US" sz="2600" b="1" dirty="0">
                <a:latin typeface="Arial" pitchFamily="34" charset="0"/>
                <a:cs typeface="Arial" pitchFamily="34" charset="0"/>
              </a:rPr>
              <a:t> </a:t>
            </a:r>
            <a:r>
              <a:rPr lang="en-US" altLang="en-US" sz="2600" b="1" dirty="0" err="1">
                <a:latin typeface="Arial" pitchFamily="34" charset="0"/>
                <a:cs typeface="Arial" pitchFamily="34" charset="0"/>
              </a:rPr>
              <a:t>Sản</a:t>
            </a:r>
            <a:r>
              <a:rPr lang="en-US" altLang="en-US" sz="2600" b="1" dirty="0">
                <a:latin typeface="Arial" pitchFamily="34" charset="0"/>
                <a:cs typeface="Arial" pitchFamily="34" charset="0"/>
              </a:rPr>
              <a:t> </a:t>
            </a:r>
            <a:r>
              <a:rPr lang="en-US" altLang="en-US" sz="2600" b="1" dirty="0" err="1">
                <a:latin typeface="Arial" pitchFamily="34" charset="0"/>
                <a:cs typeface="Arial" pitchFamily="34" charset="0"/>
              </a:rPr>
              <a:t>nhi</a:t>
            </a:r>
            <a:r>
              <a:rPr lang="en-US" altLang="en-US" sz="2600" b="1" dirty="0">
                <a:latin typeface="Arial" pitchFamily="34" charset="0"/>
                <a:cs typeface="Arial" pitchFamily="34" charset="0"/>
              </a:rPr>
              <a:t> </a:t>
            </a:r>
            <a:r>
              <a:rPr lang="en-US" altLang="en-US" sz="2600" b="1" dirty="0" err="1">
                <a:latin typeface="Arial" pitchFamily="34" charset="0"/>
                <a:cs typeface="Arial" pitchFamily="34" charset="0"/>
              </a:rPr>
              <a:t>Ninh</a:t>
            </a:r>
            <a:r>
              <a:rPr lang="en-US" altLang="en-US" sz="2600" b="1" dirty="0">
                <a:latin typeface="Arial" pitchFamily="34" charset="0"/>
                <a:cs typeface="Arial" pitchFamily="34" charset="0"/>
              </a:rPr>
              <a:t> </a:t>
            </a:r>
            <a:r>
              <a:rPr lang="en-US" altLang="en-US" sz="2600" b="1" dirty="0" err="1">
                <a:latin typeface="Arial" pitchFamily="34" charset="0"/>
                <a:cs typeface="Arial" pitchFamily="34" charset="0"/>
              </a:rPr>
              <a:t>Bình</a:t>
            </a:r>
            <a:r>
              <a:rPr lang="en-US" altLang="en-US" sz="2600" b="1" dirty="0">
                <a:latin typeface="Arial" pitchFamily="34" charset="0"/>
                <a:cs typeface="Arial" pitchFamily="34" charset="0"/>
              </a:rPr>
              <a:t> </a:t>
            </a:r>
          </a:p>
          <a:p>
            <a:pPr algn="r"/>
            <a:endParaRPr lang="vi-VN" sz="3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57894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vi-VN" sz="2000" b="1" dirty="0" smtClean="0">
                <a:latin typeface="+mj-lt"/>
              </a:rPr>
              <a:t> </a:t>
            </a:r>
            <a:r>
              <a:rPr lang="vi-VN" sz="2000" b="1" dirty="0">
                <a:latin typeface="+mj-lt"/>
              </a:rPr>
              <a:t>CẬN LÂM SÀNG</a:t>
            </a:r>
          </a:p>
          <a:p>
            <a:pPr marL="0" indent="0">
              <a:buNone/>
            </a:pPr>
            <a:r>
              <a:rPr lang="vi-VN" sz="2000" b="1" dirty="0" smtClean="0">
                <a:latin typeface="+mj-lt"/>
              </a:rPr>
              <a:t>1</a:t>
            </a:r>
            <a:r>
              <a:rPr lang="vi-VN" sz="2000" b="1" dirty="0">
                <a:latin typeface="+mj-lt"/>
              </a:rPr>
              <a:t>. Huyết học</a:t>
            </a:r>
          </a:p>
          <a:p>
            <a:pPr marL="0" indent="0">
              <a:buNone/>
            </a:pPr>
            <a:r>
              <a:rPr lang="vi-VN" sz="2000" dirty="0">
                <a:latin typeface="+mj-lt"/>
              </a:rPr>
              <a:t>- Tế bào máu ngoại vi: số lượng Hồng cầu bình thường hoặc tăng (do mất nước) bạch cầu bình thường hoặc giảm, Bạch cầu Lympho giảm nhiều, số lượng </a:t>
            </a:r>
            <a:r>
              <a:rPr lang="vi-VN" sz="2000" dirty="0" smtClean="0">
                <a:latin typeface="+mj-lt"/>
              </a:rPr>
              <a:t>tiểu</a:t>
            </a:r>
            <a:r>
              <a:rPr lang="en-US" sz="2000" dirty="0" smtClean="0">
                <a:latin typeface="+mj-lt"/>
              </a:rPr>
              <a:t> </a:t>
            </a:r>
            <a:r>
              <a:rPr lang="vi-VN" sz="2000" dirty="0" smtClean="0">
                <a:latin typeface="+mj-lt"/>
              </a:rPr>
              <a:t>cầu </a:t>
            </a:r>
            <a:r>
              <a:rPr lang="vi-VN" sz="2000" dirty="0">
                <a:latin typeface="+mj-lt"/>
              </a:rPr>
              <a:t>bình thường sau đó giảm.</a:t>
            </a:r>
          </a:p>
          <a:p>
            <a:pPr marL="0" indent="0">
              <a:buNone/>
            </a:pPr>
            <a:r>
              <a:rPr lang="vi-VN" sz="2000" dirty="0">
                <a:latin typeface="+mj-lt"/>
              </a:rPr>
              <a:t>- Tăng đông và tắc mạch: các xét nghiệm biểu hiện tăng đông, D-dimer thường tăng cao trên 4-5 lần, Tiểu cầu &lt; 150.000, DIC hoặc SIC .</a:t>
            </a:r>
          </a:p>
          <a:p>
            <a:pPr marL="0" indent="0">
              <a:buNone/>
            </a:pPr>
            <a:r>
              <a:rPr lang="vi-VN" sz="2000" b="1" dirty="0" smtClean="0">
                <a:latin typeface="+mj-lt"/>
              </a:rPr>
              <a:t>2</a:t>
            </a:r>
            <a:r>
              <a:rPr lang="vi-VN" sz="2000" b="1" dirty="0">
                <a:latin typeface="+mj-lt"/>
              </a:rPr>
              <a:t>. Các xét nghiệm bilan viêm</a:t>
            </a:r>
          </a:p>
          <a:p>
            <a:pPr marL="0" indent="0">
              <a:buNone/>
            </a:pPr>
            <a:r>
              <a:rPr lang="vi-VN" sz="2000" dirty="0">
                <a:latin typeface="+mj-lt"/>
              </a:rPr>
              <a:t>- Bạch cầu giảm, đặc biệt Bạch cầu Lympho (&lt; 800). Giảm CD4, CD8, Th17,</a:t>
            </a:r>
          </a:p>
          <a:p>
            <a:pPr marL="0" indent="0">
              <a:buNone/>
            </a:pPr>
            <a:r>
              <a:rPr lang="vi-VN" sz="2000" dirty="0">
                <a:latin typeface="+mj-lt"/>
              </a:rPr>
              <a:t>- Cytokin tăng cao.</a:t>
            </a:r>
          </a:p>
          <a:p>
            <a:pPr marL="0" indent="0">
              <a:buNone/>
            </a:pPr>
            <a:r>
              <a:rPr lang="vi-VN" sz="2000" dirty="0">
                <a:latin typeface="+mj-lt"/>
              </a:rPr>
              <a:t>- Ferritin, CRP, LDH tăng.</a:t>
            </a:r>
          </a:p>
          <a:p>
            <a:pPr marL="0" indent="0">
              <a:buNone/>
            </a:pPr>
            <a:r>
              <a:rPr lang="vi-VN" sz="2000" b="1" dirty="0" smtClean="0">
                <a:latin typeface="+mj-lt"/>
              </a:rPr>
              <a:t>3</a:t>
            </a:r>
            <a:r>
              <a:rPr lang="vi-VN" sz="2000" b="1" dirty="0">
                <a:latin typeface="+mj-lt"/>
              </a:rPr>
              <a:t>. Khí máu</a:t>
            </a:r>
          </a:p>
          <a:p>
            <a:pPr marL="0" indent="0">
              <a:buNone/>
            </a:pPr>
            <a:endParaRPr lang="en-US" sz="2000" dirty="0">
              <a:latin typeface="+mj-lt"/>
            </a:endParaRPr>
          </a:p>
        </p:txBody>
      </p:sp>
    </p:spTree>
    <p:extLst>
      <p:ext uri="{BB962C8B-B14F-4D97-AF65-F5344CB8AC3E}">
        <p14:creationId xmlns:p14="http://schemas.microsoft.com/office/powerpoint/2010/main" val="2933448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562600"/>
          </a:xfrm>
        </p:spPr>
        <p:txBody>
          <a:bodyPr>
            <a:noAutofit/>
          </a:bodyPr>
          <a:lstStyle/>
          <a:p>
            <a:pPr marL="0" indent="0">
              <a:buNone/>
            </a:pPr>
            <a:r>
              <a:rPr lang="vi-VN" sz="2000" b="1" dirty="0" smtClean="0">
                <a:latin typeface="+mj-lt"/>
              </a:rPr>
              <a:t>4</a:t>
            </a:r>
            <a:r>
              <a:rPr lang="vi-VN" sz="2000" b="1" dirty="0">
                <a:latin typeface="+mj-lt"/>
              </a:rPr>
              <a:t>. Các rối loạn thường gặp khác</a:t>
            </a:r>
          </a:p>
          <a:p>
            <a:pPr marL="0" indent="0" algn="just">
              <a:buNone/>
            </a:pPr>
            <a:r>
              <a:rPr lang="vi-VN" sz="2000" dirty="0">
                <a:latin typeface="+mj-lt"/>
              </a:rPr>
              <a:t>- Điện giải: rối loạn natri máu và kali máu.</a:t>
            </a:r>
          </a:p>
          <a:p>
            <a:pPr marL="0" indent="0" algn="just">
              <a:buNone/>
            </a:pPr>
            <a:r>
              <a:rPr lang="vi-VN" sz="2000" dirty="0">
                <a:latin typeface="+mj-lt"/>
              </a:rPr>
              <a:t>- Thận: Tiểu đạm, tiểu máu, tổn thương thận cấp (đa niệu, thiểu niệu, tăng Ure, creatinin), gặp một số trường hợp đái tháo nhạt.</a:t>
            </a:r>
          </a:p>
          <a:p>
            <a:pPr marL="0" indent="0" algn="just">
              <a:buNone/>
            </a:pPr>
            <a:r>
              <a:rPr lang="vi-VN" sz="2000" dirty="0">
                <a:latin typeface="+mj-lt"/>
              </a:rPr>
              <a:t>- Gan: Tăng SGPT, Bilirubin tăng.</a:t>
            </a:r>
          </a:p>
          <a:p>
            <a:pPr marL="0" indent="0" algn="just">
              <a:buNone/>
            </a:pPr>
            <a:r>
              <a:rPr lang="vi-VN" sz="2000" dirty="0">
                <a:latin typeface="+mj-lt"/>
              </a:rPr>
              <a:t>- Tổn thương tim: Tăng troponin T và Pro-BNP tăng.</a:t>
            </a:r>
          </a:p>
          <a:p>
            <a:pPr marL="0" indent="0" algn="just">
              <a:buNone/>
            </a:pPr>
            <a:r>
              <a:rPr lang="vi-VN" sz="2000" dirty="0">
                <a:latin typeface="+mj-lt"/>
              </a:rPr>
              <a:t>- Suy đa tạng (MOF).</a:t>
            </a:r>
          </a:p>
          <a:p>
            <a:pPr marL="0" indent="0" algn="just">
              <a:buNone/>
            </a:pPr>
            <a:r>
              <a:rPr lang="vi-VN" sz="2000" dirty="0">
                <a:latin typeface="+mj-lt"/>
              </a:rPr>
              <a:t>- Bội nhiễm thứ phát: Tăng Procalcitonin, Bạch cầu và CRP.</a:t>
            </a:r>
          </a:p>
          <a:p>
            <a:pPr marL="0" indent="0" algn="just">
              <a:buNone/>
            </a:pPr>
            <a:r>
              <a:rPr lang="vi-VN" sz="2000" dirty="0" smtClean="0">
                <a:latin typeface="+mj-lt"/>
              </a:rPr>
              <a:t>5</a:t>
            </a:r>
            <a:r>
              <a:rPr lang="vi-VN" sz="2000" dirty="0">
                <a:latin typeface="+mj-lt"/>
              </a:rPr>
              <a:t>. X-quang phổi</a:t>
            </a:r>
          </a:p>
          <a:p>
            <a:pPr marL="0" indent="0" algn="just">
              <a:buNone/>
            </a:pPr>
            <a:r>
              <a:rPr lang="vi-VN" sz="2000" dirty="0" smtClean="0">
                <a:latin typeface="+mj-lt"/>
              </a:rPr>
              <a:t>6</a:t>
            </a:r>
            <a:r>
              <a:rPr lang="vi-VN" sz="2000" dirty="0">
                <a:latin typeface="+mj-lt"/>
              </a:rPr>
              <a:t>. Chụp CT-Scan</a:t>
            </a:r>
          </a:p>
          <a:p>
            <a:pPr marL="0" indent="0" algn="just">
              <a:buNone/>
            </a:pPr>
            <a:r>
              <a:rPr lang="vi-VN" sz="2000" dirty="0" smtClean="0">
                <a:latin typeface="+mj-lt"/>
              </a:rPr>
              <a:t>7</a:t>
            </a:r>
            <a:r>
              <a:rPr lang="vi-VN" sz="2000" dirty="0">
                <a:latin typeface="+mj-lt"/>
              </a:rPr>
              <a:t>. Siêu âm</a:t>
            </a:r>
          </a:p>
          <a:p>
            <a:pPr marL="0" indent="0" algn="just">
              <a:buNone/>
            </a:pPr>
            <a:r>
              <a:rPr lang="vi-VN" sz="2000" dirty="0" smtClean="0">
                <a:latin typeface="+mj-lt"/>
              </a:rPr>
              <a:t>7.1</a:t>
            </a:r>
            <a:r>
              <a:rPr lang="vi-VN" sz="2000" dirty="0">
                <a:latin typeface="+mj-lt"/>
              </a:rPr>
              <a:t>. Siêu âm phổi</a:t>
            </a:r>
          </a:p>
          <a:p>
            <a:pPr marL="0" indent="0" algn="just">
              <a:buNone/>
            </a:pPr>
            <a:r>
              <a:rPr lang="vi-VN" sz="2000" dirty="0" smtClean="0">
                <a:latin typeface="+mj-lt"/>
              </a:rPr>
              <a:t>7.2</a:t>
            </a:r>
            <a:r>
              <a:rPr lang="vi-VN" sz="2000" dirty="0">
                <a:latin typeface="+mj-lt"/>
              </a:rPr>
              <a:t>. Siêu âm tim</a:t>
            </a:r>
          </a:p>
          <a:p>
            <a:pPr marL="0" indent="0" algn="just">
              <a:buNone/>
            </a:pPr>
            <a:r>
              <a:rPr lang="vi-VN" sz="2000" dirty="0" smtClean="0">
                <a:latin typeface="+mj-lt"/>
              </a:rPr>
              <a:t>7.3</a:t>
            </a:r>
            <a:r>
              <a:rPr lang="vi-VN" sz="2000" dirty="0">
                <a:latin typeface="+mj-lt"/>
              </a:rPr>
              <a:t>. Siêu âm mạch máu</a:t>
            </a:r>
          </a:p>
          <a:p>
            <a:pPr marL="0" indent="0" algn="just">
              <a:buNone/>
            </a:pPr>
            <a:r>
              <a:rPr lang="vi-VN" sz="2000" dirty="0" smtClean="0">
                <a:latin typeface="+mj-lt"/>
              </a:rPr>
              <a:t>8</a:t>
            </a:r>
            <a:r>
              <a:rPr lang="vi-VN" sz="2000" dirty="0">
                <a:latin typeface="+mj-lt"/>
              </a:rPr>
              <a:t>. Xét nghiệm Vi sinh</a:t>
            </a:r>
          </a:p>
          <a:p>
            <a:pPr marL="0" indent="0">
              <a:buNone/>
            </a:pPr>
            <a:endParaRPr lang="en-US" sz="2000" dirty="0">
              <a:latin typeface="+mj-lt"/>
            </a:endParaRPr>
          </a:p>
        </p:txBody>
      </p:sp>
    </p:spTree>
    <p:extLst>
      <p:ext uri="{BB962C8B-B14F-4D97-AF65-F5344CB8AC3E}">
        <p14:creationId xmlns:p14="http://schemas.microsoft.com/office/powerpoint/2010/main" val="412419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ctr">
              <a:buNone/>
            </a:pPr>
            <a:r>
              <a:rPr lang="vi-VN" sz="2000" b="1" dirty="0">
                <a:latin typeface="+mj-lt"/>
              </a:rPr>
              <a:t>CHẨN ĐOÁN</a:t>
            </a:r>
          </a:p>
          <a:p>
            <a:pPr marL="0" indent="0">
              <a:buNone/>
            </a:pPr>
            <a:r>
              <a:rPr lang="vi-VN" sz="2000" dirty="0">
                <a:latin typeface="+mj-lt"/>
              </a:rPr>
              <a:t>1. Trường hợp bệnh nghi ngờ</a:t>
            </a:r>
          </a:p>
          <a:p>
            <a:pPr marL="0" indent="0">
              <a:buNone/>
            </a:pPr>
            <a:r>
              <a:rPr lang="vi-VN" sz="2000" dirty="0">
                <a:latin typeface="+mj-lt"/>
              </a:rPr>
              <a:t>a) Là người tiếp xúc gần hoặc là người có yếu tố dịch tễ và có ít nhất 2 trong số các biểu hiện lâm sàng sau đây: </a:t>
            </a:r>
          </a:p>
          <a:p>
            <a:pPr marL="0" indent="0">
              <a:buNone/>
            </a:pPr>
            <a:r>
              <a:rPr lang="vi-VN" sz="2000" dirty="0">
                <a:latin typeface="+mj-lt"/>
              </a:rPr>
              <a:t>- Sốt; ho; đau họng; chảy nước mũi, nghẹt mũi; đau người, mệt mỏi, ớn lạnh; giảm hoặc mất vị giác; khứu giác; đau, nhức đầu; tiêu chảy; khó thở; viêm đường hô hấp.</a:t>
            </a:r>
          </a:p>
          <a:p>
            <a:pPr marL="0" indent="0">
              <a:buNone/>
            </a:pPr>
            <a:r>
              <a:rPr lang="vi-VN" sz="2000" dirty="0">
                <a:latin typeface="+mj-lt"/>
              </a:rPr>
              <a:t>b) Người tiếp xúc gần là một trong số các trường hợp sau:</a:t>
            </a:r>
          </a:p>
          <a:p>
            <a:pPr marL="0" indent="0">
              <a:buNone/>
            </a:pPr>
            <a:r>
              <a:rPr lang="vi-VN" sz="2000" dirty="0">
                <a:latin typeface="+mj-lt"/>
              </a:rPr>
              <a:t>- Người có tiếp xúc cơ thể trực tiếp (bắt tay, ôm, hôn, tiếp xúc trực tiếp với da,cơ thể…) với ca bệnh xác định trong thời kỳ lây truyền.</a:t>
            </a:r>
          </a:p>
          <a:p>
            <a:pPr marL="0" indent="0">
              <a:buNone/>
            </a:pPr>
            <a:r>
              <a:rPr lang="vi-VN" sz="2000" dirty="0">
                <a:latin typeface="+mj-lt"/>
              </a:rPr>
              <a:t>- Người đeo khẩu trang có tiếp xúc, giao tiếp trong vòng 2 mét hoặc trong cùng không gian hẹp, kín và tối thiểu trong thời gian 15 phút với ca bệnh xác định khi đang trong thời kỳ lây truyền.</a:t>
            </a:r>
          </a:p>
          <a:p>
            <a:pPr marL="0" indent="0">
              <a:buNone/>
            </a:pPr>
            <a:endParaRPr lang="en-US" sz="2000" dirty="0">
              <a:latin typeface="+mj-lt"/>
            </a:endParaRPr>
          </a:p>
        </p:txBody>
      </p:sp>
    </p:spTree>
    <p:extLst>
      <p:ext uri="{BB962C8B-B14F-4D97-AF65-F5344CB8AC3E}">
        <p14:creationId xmlns:p14="http://schemas.microsoft.com/office/powerpoint/2010/main" val="2482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vi-VN" sz="2000" dirty="0">
                <a:latin typeface="+mj-lt"/>
              </a:rPr>
              <a:t>- Người không đeo khẩu trang có tiếp xúc, giao tiếp gần trong vòng 2 mét hoặc ở trong cùng không gian hẹp, kín với ca bệnh xác định trong thời kỳ lây truyền.</a:t>
            </a:r>
          </a:p>
          <a:p>
            <a:pPr marL="0" indent="0">
              <a:buNone/>
            </a:pPr>
            <a:r>
              <a:rPr lang="vi-VN" sz="2000" dirty="0">
                <a:latin typeface="+mj-lt"/>
              </a:rPr>
              <a:t>- Người trực tiếp chăm sóc, khám và điều trị ca bệnh xác định khi đang trong thời kỳ lây truyền mà không sử dụng đầy đủ các phương tiện phòng hộ cá nhân (PPE).</a:t>
            </a:r>
          </a:p>
          <a:p>
            <a:pPr marL="0" indent="0">
              <a:buNone/>
            </a:pPr>
            <a:r>
              <a:rPr lang="vi-VN" sz="2000" dirty="0">
                <a:latin typeface="+mj-lt"/>
              </a:rPr>
              <a:t>* Thời kỳ lây truyền của ca bệnh xác định được tính từ 2 ngày trước khi khởi phát cho đến khi kết quả xét nghiệm âm tính hoặc giá trị CT ≥ 30.</a:t>
            </a:r>
          </a:p>
          <a:p>
            <a:pPr marL="0" indent="0">
              <a:buNone/>
            </a:pPr>
            <a:r>
              <a:rPr lang="vi-VN" sz="2000" dirty="0">
                <a:latin typeface="+mj-lt"/>
              </a:rPr>
              <a:t>* Người có yếu tố dịch tễ bao gồm:</a:t>
            </a:r>
          </a:p>
          <a:p>
            <a:pPr marL="0" indent="0">
              <a:buNone/>
            </a:pPr>
            <a:r>
              <a:rPr lang="vi-VN" sz="2000" dirty="0">
                <a:latin typeface="+mj-lt"/>
              </a:rPr>
              <a:t>- Người có mặt trên cùng phương tiện giao thông hoặc cùng địa điểm, sự kiện, nơi làm việc, lớp học… với ca bệnh xác định đang trong thời kỳ lây truyền.</a:t>
            </a:r>
          </a:p>
          <a:p>
            <a:pPr marL="0" indent="0">
              <a:buNone/>
            </a:pPr>
            <a:r>
              <a:rPr lang="vi-VN" sz="2000" dirty="0">
                <a:latin typeface="+mj-lt"/>
              </a:rPr>
              <a:t>- Người ở, đến từ khu vực ổ dịch đang hoạt động.</a:t>
            </a:r>
          </a:p>
          <a:p>
            <a:pPr marL="0" indent="0">
              <a:buNone/>
            </a:pPr>
            <a:endParaRPr lang="en-US" sz="2000" dirty="0">
              <a:latin typeface="+mj-lt"/>
            </a:endParaRPr>
          </a:p>
        </p:txBody>
      </p:sp>
    </p:spTree>
    <p:extLst>
      <p:ext uri="{BB962C8B-B14F-4D97-AF65-F5344CB8AC3E}">
        <p14:creationId xmlns:p14="http://schemas.microsoft.com/office/powerpoint/2010/main" val="117296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vi-VN" sz="2000" dirty="0">
                <a:latin typeface="+mj-lt"/>
              </a:rPr>
              <a:t>2. Trường hợp bệnh xác định</a:t>
            </a:r>
          </a:p>
          <a:p>
            <a:pPr marL="0" indent="0">
              <a:buNone/>
            </a:pPr>
            <a:r>
              <a:rPr lang="vi-VN" sz="2000" dirty="0">
                <a:latin typeface="+mj-lt"/>
              </a:rPr>
              <a:t>a) Là người có kết quả xét nghiệm dương tính với vi rút SARS-CoV-2 bằng phương pháp phát hiện vật liệu di truyền của vi rút (PCR).</a:t>
            </a:r>
          </a:p>
          <a:p>
            <a:pPr marL="0" indent="0">
              <a:buNone/>
            </a:pPr>
            <a:r>
              <a:rPr lang="vi-VN" sz="2000" dirty="0">
                <a:latin typeface="+mj-lt"/>
              </a:rPr>
              <a:t>b) Là người tiếp xúc gần và có kết quả xét nghiệm nhanh kháng nguyên dương tính với vi rút SARS-CoV-2.</a:t>
            </a:r>
          </a:p>
          <a:p>
            <a:pPr marL="0" indent="0">
              <a:buNone/>
            </a:pPr>
            <a:r>
              <a:rPr lang="vi-VN" sz="2000" dirty="0">
                <a:latin typeface="+mj-lt"/>
              </a:rPr>
              <a:t>c) Là người có yếu tố dịch tễ, có biểu hiện lâm sàng nghi mắc COVID-19 và có kết quả xét nghiệm nhanh kháng nguyên dương tính với vi rút SARS-CoV-2.</a:t>
            </a:r>
          </a:p>
          <a:p>
            <a:pPr marL="0" indent="0">
              <a:buNone/>
            </a:pPr>
            <a:r>
              <a:rPr lang="vi-VN" sz="2000" dirty="0">
                <a:latin typeface="+mj-lt"/>
              </a:rPr>
              <a:t>d) Là người có yếu tố dịch tễ và có kết quả xét nghiệm nhanh kháng nguyên dương tính 2 lần liên tiếp (xét nghiệm lần 2 trong vòng 8 giờ kể từ khi có kết quả xét nghiệm lần 1) với vi rút SARS-CoV-2. Trong trường hợp xét nghiệm nhanh kháng nguyên lần thứ 2 âm tính thì cần phải có xét nghiệm Real-time RT-PCR để khẳng định</a:t>
            </a:r>
          </a:p>
          <a:p>
            <a:pPr marL="0" indent="0">
              <a:buNone/>
            </a:pPr>
            <a:endParaRPr lang="en-US" sz="2000" dirty="0">
              <a:latin typeface="+mj-lt"/>
            </a:endParaRPr>
          </a:p>
        </p:txBody>
      </p:sp>
    </p:spTree>
    <p:extLst>
      <p:ext uri="{BB962C8B-B14F-4D97-AF65-F5344CB8AC3E}">
        <p14:creationId xmlns:p14="http://schemas.microsoft.com/office/powerpoint/2010/main" val="103916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ctr">
              <a:buNone/>
            </a:pPr>
            <a:r>
              <a:rPr lang="vi-VN" sz="2000" b="1" dirty="0" smtClean="0">
                <a:latin typeface="+mj-lt"/>
              </a:rPr>
              <a:t>PHÂN </a:t>
            </a:r>
            <a:r>
              <a:rPr lang="vi-VN" sz="2000" b="1" dirty="0">
                <a:latin typeface="+mj-lt"/>
              </a:rPr>
              <a:t>LOẠI MỨC ĐỘ</a:t>
            </a:r>
          </a:p>
          <a:p>
            <a:pPr marL="0" indent="0" algn="just">
              <a:buNone/>
            </a:pPr>
            <a:r>
              <a:rPr lang="vi-VN" sz="2000" b="1" dirty="0" smtClean="0">
                <a:latin typeface="+mj-lt"/>
              </a:rPr>
              <a:t>1</a:t>
            </a:r>
            <a:r>
              <a:rPr lang="vi-VN" sz="2000" b="1" dirty="0">
                <a:latin typeface="+mj-lt"/>
              </a:rPr>
              <a:t>. Người nhiễm không triệu chứng</a:t>
            </a:r>
          </a:p>
          <a:p>
            <a:pPr marL="0" indent="0" algn="just">
              <a:buNone/>
            </a:pPr>
            <a:r>
              <a:rPr lang="vi-VN" sz="2000" dirty="0">
                <a:latin typeface="+mj-lt"/>
              </a:rPr>
              <a:t>- Người bệnh không có triệu chứng lâm sàng.</a:t>
            </a:r>
          </a:p>
          <a:p>
            <a:pPr marL="0" indent="0" algn="just">
              <a:buNone/>
            </a:pPr>
            <a:r>
              <a:rPr lang="vi-VN" sz="2000" dirty="0">
                <a:latin typeface="+mj-lt"/>
              </a:rPr>
              <a:t>- Nhịp thở &lt; 20 lần/phút, SpO2 &gt; 96% khi thở khí trời.</a:t>
            </a:r>
          </a:p>
          <a:p>
            <a:pPr marL="0" indent="0" algn="just">
              <a:buNone/>
            </a:pPr>
            <a:r>
              <a:rPr lang="vi-VN" sz="2000" b="1" dirty="0" smtClean="0">
                <a:latin typeface="+mj-lt"/>
              </a:rPr>
              <a:t>2</a:t>
            </a:r>
            <a:r>
              <a:rPr lang="vi-VN" sz="2000" b="1" dirty="0">
                <a:latin typeface="+mj-lt"/>
              </a:rPr>
              <a:t>. Mức độ nhẹ</a:t>
            </a:r>
          </a:p>
          <a:p>
            <a:pPr marL="0" indent="0" algn="just">
              <a:buNone/>
            </a:pPr>
            <a:r>
              <a:rPr lang="vi-VN" sz="2000" dirty="0">
                <a:latin typeface="+mj-lt"/>
              </a:rPr>
              <a:t>- Người bệnh COVID-19 có các triệu chứng lâm sàng không đặc hiệu như sốt, ho khan, đau họng, nghẹt mũi, mệt mỏi, đau đầu, đau mỏi cơ, mất vị giác, khứu giác, tiêu chảy…</a:t>
            </a:r>
          </a:p>
          <a:p>
            <a:pPr marL="0" indent="0" algn="just">
              <a:buNone/>
            </a:pPr>
            <a:r>
              <a:rPr lang="vi-VN" sz="2000" dirty="0">
                <a:latin typeface="+mj-lt"/>
              </a:rPr>
              <a:t>- Nhịp thở &lt; 20 lần/phút, SpO2 &gt; 96% khi thở khí trời.</a:t>
            </a:r>
          </a:p>
          <a:p>
            <a:pPr marL="0" indent="0" algn="just">
              <a:buNone/>
            </a:pPr>
            <a:r>
              <a:rPr lang="vi-VN" sz="2000" dirty="0">
                <a:latin typeface="+mj-lt"/>
              </a:rPr>
              <a:t>- Tỉnh táo, người bệnh tự phục vụ được.</a:t>
            </a:r>
          </a:p>
          <a:p>
            <a:pPr marL="0" indent="0" algn="just">
              <a:buNone/>
            </a:pPr>
            <a:r>
              <a:rPr lang="vi-VN" sz="2000" dirty="0">
                <a:latin typeface="+mj-lt"/>
              </a:rPr>
              <a:t>- X-quang phổi bình thường hoặc có nhưng tổn thương ít.</a:t>
            </a:r>
          </a:p>
          <a:p>
            <a:pPr marL="0" indent="0" algn="just">
              <a:buNone/>
            </a:pPr>
            <a:endParaRPr lang="en-US" sz="2000" dirty="0">
              <a:latin typeface="+mj-lt"/>
            </a:endParaRPr>
          </a:p>
        </p:txBody>
      </p:sp>
    </p:spTree>
    <p:extLst>
      <p:ext uri="{BB962C8B-B14F-4D97-AF65-F5344CB8AC3E}">
        <p14:creationId xmlns:p14="http://schemas.microsoft.com/office/powerpoint/2010/main" val="1929996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vi-VN" sz="2000" b="1" dirty="0" smtClean="0">
                <a:latin typeface="+mj-lt"/>
              </a:rPr>
              <a:t>3</a:t>
            </a:r>
            <a:r>
              <a:rPr lang="vi-VN" sz="2000" b="1" dirty="0">
                <a:latin typeface="+mj-lt"/>
              </a:rPr>
              <a:t>. Mức độ trung bình</a:t>
            </a:r>
          </a:p>
          <a:p>
            <a:pPr marL="0" indent="0" algn="just">
              <a:buNone/>
            </a:pPr>
            <a:r>
              <a:rPr lang="vi-VN" sz="2000" b="1" dirty="0" smtClean="0">
                <a:latin typeface="+mj-lt"/>
              </a:rPr>
              <a:t>3.1</a:t>
            </a:r>
            <a:r>
              <a:rPr lang="vi-VN" sz="2000" b="1" dirty="0">
                <a:latin typeface="+mj-lt"/>
              </a:rPr>
              <a:t>. Lâm sàng</a:t>
            </a:r>
          </a:p>
          <a:p>
            <a:pPr marL="0" indent="0" algn="just">
              <a:buNone/>
            </a:pPr>
            <a:r>
              <a:rPr lang="vi-VN" sz="2000" dirty="0">
                <a:latin typeface="+mj-lt"/>
              </a:rPr>
              <a:t>- Toàn trạng: Người bệnh có các triệu chứng lâm sàng không đặc hiệu như mức độ nhẹ.</a:t>
            </a:r>
          </a:p>
          <a:p>
            <a:pPr marL="0" indent="0" algn="just">
              <a:buNone/>
            </a:pPr>
            <a:r>
              <a:rPr lang="vi-VN" sz="2000" dirty="0">
                <a:latin typeface="+mj-lt"/>
              </a:rPr>
              <a:t>- Hô hấp: Có dấu hiệu viêm phổi với khó thở, thở nhanh 20-25 lần/phút, phổi có ran nổ và không có dấu hiệu suy hô hấp nặng, SpO2 94-96% khi thở khí phòng. Người bệnh có thể khó thở khi gắng sức </a:t>
            </a:r>
          </a:p>
          <a:p>
            <a:pPr marL="0" indent="0" algn="just">
              <a:buNone/>
            </a:pPr>
            <a:r>
              <a:rPr lang="vi-VN" sz="2000" dirty="0">
                <a:latin typeface="+mj-lt"/>
              </a:rPr>
              <a:t>- Tuần hoàn: mạch nhanh hoặc chậm, da khô, nhịp tim nhanh, huyết áp bình thường.</a:t>
            </a:r>
          </a:p>
          <a:p>
            <a:pPr marL="0" indent="0" algn="just">
              <a:buNone/>
            </a:pPr>
            <a:r>
              <a:rPr lang="vi-VN" sz="2000" dirty="0">
                <a:latin typeface="+mj-lt"/>
              </a:rPr>
              <a:t>- Ý thức: tỉnh táo.</a:t>
            </a:r>
          </a:p>
          <a:p>
            <a:pPr marL="0" indent="0" algn="just">
              <a:buNone/>
            </a:pPr>
            <a:r>
              <a:rPr lang="vi-VN" sz="2000" b="1" dirty="0" smtClean="0">
                <a:latin typeface="+mj-lt"/>
              </a:rPr>
              <a:t>3.2</a:t>
            </a:r>
            <a:r>
              <a:rPr lang="vi-VN" sz="2000" b="1" dirty="0">
                <a:latin typeface="+mj-lt"/>
              </a:rPr>
              <a:t>. Cận lâm sàng</a:t>
            </a:r>
          </a:p>
          <a:p>
            <a:pPr marL="0" indent="0" algn="just">
              <a:buNone/>
            </a:pPr>
            <a:r>
              <a:rPr lang="vi-VN" sz="2000" dirty="0">
                <a:latin typeface="+mj-lt"/>
              </a:rPr>
              <a:t>- X-quang ngực và CLVT ngực: có tổn thương, tổn thương dưới 50%.</a:t>
            </a:r>
          </a:p>
          <a:p>
            <a:pPr marL="0" indent="0" algn="just">
              <a:buNone/>
            </a:pPr>
            <a:r>
              <a:rPr lang="vi-VN" sz="2000" dirty="0">
                <a:latin typeface="+mj-lt"/>
              </a:rPr>
              <a:t>- Siêu âm: hình ảnh sóng B.</a:t>
            </a:r>
          </a:p>
          <a:p>
            <a:pPr marL="0" indent="0" algn="just">
              <a:buNone/>
            </a:pPr>
            <a:r>
              <a:rPr lang="vi-VN" sz="2000" dirty="0">
                <a:latin typeface="+mj-lt"/>
              </a:rPr>
              <a:t>- Khí máu động </a:t>
            </a:r>
            <a:r>
              <a:rPr lang="vi-VN" sz="2000" dirty="0" smtClean="0">
                <a:latin typeface="+mj-lt"/>
              </a:rPr>
              <a:t>mạch</a:t>
            </a:r>
            <a:r>
              <a:rPr lang="en-US" sz="2000" dirty="0" smtClean="0">
                <a:latin typeface="+mj-lt"/>
              </a:rPr>
              <a:t>: </a:t>
            </a:r>
            <a:endParaRPr lang="en-US" sz="2000" dirty="0">
              <a:latin typeface="+mj-lt"/>
            </a:endParaRPr>
          </a:p>
        </p:txBody>
      </p:sp>
    </p:spTree>
    <p:extLst>
      <p:ext uri="{BB962C8B-B14F-4D97-AF65-F5344CB8AC3E}">
        <p14:creationId xmlns:p14="http://schemas.microsoft.com/office/powerpoint/2010/main" val="383561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vi-VN" sz="2000" b="1" dirty="0" smtClean="0">
                <a:latin typeface="+mj-lt"/>
              </a:rPr>
              <a:t>4</a:t>
            </a:r>
            <a:r>
              <a:rPr lang="vi-VN" sz="2000" b="1" dirty="0">
                <a:latin typeface="+mj-lt"/>
              </a:rPr>
              <a:t>. Mức độ nặng</a:t>
            </a:r>
          </a:p>
          <a:p>
            <a:pPr marL="0" indent="0" algn="just">
              <a:buNone/>
            </a:pPr>
            <a:r>
              <a:rPr lang="vi-VN" sz="2000" b="1" dirty="0" smtClean="0">
                <a:latin typeface="+mj-lt"/>
              </a:rPr>
              <a:t>4.1</a:t>
            </a:r>
            <a:r>
              <a:rPr lang="vi-VN" sz="2000" b="1" dirty="0">
                <a:latin typeface="+mj-lt"/>
              </a:rPr>
              <a:t>. Lâm sàng</a:t>
            </a:r>
          </a:p>
          <a:p>
            <a:pPr marL="0" indent="0" algn="just">
              <a:buNone/>
            </a:pPr>
            <a:r>
              <a:rPr lang="vi-VN" sz="2000" dirty="0">
                <a:latin typeface="+mj-lt"/>
              </a:rPr>
              <a:t>- Hô hấp: Có dấu hiệu viêm phổi kèm theo bất kỳ một trong các dấu hiệu sau: NT  &gt; 25 lần/phút; khó thở nặng, co kéo cơ hô hấp phụ; SpO2 &lt; 94% khi thở khí phòng.</a:t>
            </a:r>
          </a:p>
          <a:p>
            <a:pPr marL="0" indent="0" algn="just">
              <a:buNone/>
            </a:pPr>
            <a:r>
              <a:rPr lang="vi-VN" sz="2000" dirty="0">
                <a:latin typeface="+mj-lt"/>
              </a:rPr>
              <a:t>- Tuần hoàn: nhịp tim nhanh hoặc có thể nhịp tim chậm, HA bình thường hay tăng.</a:t>
            </a:r>
          </a:p>
          <a:p>
            <a:pPr marL="0" indent="0" algn="just">
              <a:buNone/>
            </a:pPr>
            <a:r>
              <a:rPr lang="vi-VN" sz="2000" dirty="0">
                <a:latin typeface="+mj-lt"/>
              </a:rPr>
              <a:t>- Thần kinh: người bệnh có thể bứt rứt hoặc đừ, mệt.</a:t>
            </a:r>
          </a:p>
          <a:p>
            <a:pPr marL="0" indent="0" algn="just">
              <a:buNone/>
            </a:pPr>
            <a:r>
              <a:rPr lang="vi-VN" sz="2000" b="1" dirty="0" smtClean="0">
                <a:latin typeface="+mj-lt"/>
              </a:rPr>
              <a:t>4.2</a:t>
            </a:r>
            <a:r>
              <a:rPr lang="vi-VN" sz="2000" b="1" dirty="0">
                <a:latin typeface="+mj-lt"/>
              </a:rPr>
              <a:t>. Cận lâm sàng</a:t>
            </a:r>
          </a:p>
          <a:p>
            <a:pPr marL="0" indent="0" algn="just">
              <a:buNone/>
            </a:pPr>
            <a:r>
              <a:rPr lang="en-US" sz="2000" dirty="0" smtClean="0">
                <a:latin typeface="+mj-lt"/>
              </a:rPr>
              <a:t>- </a:t>
            </a:r>
            <a:r>
              <a:rPr lang="vi-VN" sz="2000" dirty="0" smtClean="0">
                <a:latin typeface="+mj-lt"/>
              </a:rPr>
              <a:t>X-quang </a:t>
            </a:r>
            <a:r>
              <a:rPr lang="vi-VN" sz="2000" dirty="0">
                <a:latin typeface="+mj-lt"/>
              </a:rPr>
              <a:t>ngực và CLVT ngực: có tổn thương, tổn thương trên 50</a:t>
            </a:r>
            <a:r>
              <a:rPr lang="vi-VN" sz="2000" dirty="0" smtClean="0">
                <a:latin typeface="+mj-lt"/>
              </a:rPr>
              <a:t>%.</a:t>
            </a:r>
            <a:endParaRPr lang="en-US" sz="2000" dirty="0" smtClean="0">
              <a:latin typeface="+mj-lt"/>
            </a:endParaRPr>
          </a:p>
          <a:p>
            <a:pPr marL="0" indent="0" algn="just">
              <a:buNone/>
            </a:pPr>
            <a:r>
              <a:rPr lang="en-US" sz="2000" dirty="0" smtClean="0">
                <a:latin typeface="+mj-lt"/>
              </a:rPr>
              <a:t>- </a:t>
            </a:r>
            <a:r>
              <a:rPr lang="vi-VN" sz="2000" dirty="0" smtClean="0">
                <a:latin typeface="+mj-lt"/>
              </a:rPr>
              <a:t> Khí </a:t>
            </a:r>
            <a:r>
              <a:rPr lang="vi-VN" sz="2000" dirty="0">
                <a:latin typeface="+mj-lt"/>
              </a:rPr>
              <a:t>máu động mạch: </a:t>
            </a:r>
            <a:endParaRPr lang="en-US" sz="2000" dirty="0" smtClean="0">
              <a:latin typeface="+mj-lt"/>
            </a:endParaRPr>
          </a:p>
          <a:p>
            <a:pPr marL="0" indent="0" algn="just">
              <a:buNone/>
            </a:pPr>
            <a:r>
              <a:rPr lang="en-US" sz="2000" dirty="0" smtClean="0">
                <a:latin typeface="+mj-lt"/>
              </a:rPr>
              <a:t>- </a:t>
            </a:r>
            <a:r>
              <a:rPr lang="vi-VN" sz="2000" dirty="0" smtClean="0">
                <a:latin typeface="+mj-lt"/>
              </a:rPr>
              <a:t>Siêu </a:t>
            </a:r>
            <a:r>
              <a:rPr lang="vi-VN" sz="2000" dirty="0">
                <a:latin typeface="+mj-lt"/>
              </a:rPr>
              <a:t>âm: hình ảnh sóng B nhiều.</a:t>
            </a:r>
          </a:p>
          <a:p>
            <a:pPr marL="0" indent="0">
              <a:buNone/>
            </a:pPr>
            <a:endParaRPr lang="en-US" sz="2000" dirty="0">
              <a:latin typeface="+mj-lt"/>
            </a:endParaRPr>
          </a:p>
        </p:txBody>
      </p:sp>
    </p:spTree>
    <p:extLst>
      <p:ext uri="{BB962C8B-B14F-4D97-AF65-F5344CB8AC3E}">
        <p14:creationId xmlns:p14="http://schemas.microsoft.com/office/powerpoint/2010/main" val="242487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vi-VN" sz="2000" b="1" dirty="0" smtClean="0">
                <a:latin typeface="+mj-lt"/>
              </a:rPr>
              <a:t>5</a:t>
            </a:r>
            <a:r>
              <a:rPr lang="vi-VN" sz="2000" b="1" dirty="0">
                <a:latin typeface="+mj-lt"/>
              </a:rPr>
              <a:t>. Mức độ nguy kịch</a:t>
            </a:r>
          </a:p>
          <a:p>
            <a:pPr marL="0" indent="0" algn="just">
              <a:buNone/>
            </a:pPr>
            <a:r>
              <a:rPr lang="vi-VN" sz="2000" b="1" dirty="0" smtClean="0">
                <a:latin typeface="+mj-lt"/>
              </a:rPr>
              <a:t>5.1</a:t>
            </a:r>
            <a:r>
              <a:rPr lang="vi-VN" sz="2000" b="1" dirty="0">
                <a:latin typeface="+mj-lt"/>
              </a:rPr>
              <a:t>. Lâm sàng</a:t>
            </a:r>
          </a:p>
          <a:p>
            <a:pPr marL="0" indent="0" algn="just">
              <a:buNone/>
            </a:pPr>
            <a:r>
              <a:rPr lang="vi-VN" sz="2000" dirty="0">
                <a:latin typeface="+mj-lt"/>
              </a:rPr>
              <a:t>- Hô hấp: thở nhanh &gt; 30 lần/phút hoặc &lt; 10 lần/phút, có dấu hiệu suy hô hấp</a:t>
            </a:r>
          </a:p>
          <a:p>
            <a:pPr marL="0" indent="0" algn="just">
              <a:buNone/>
            </a:pPr>
            <a:r>
              <a:rPr lang="vi-VN" sz="2000" dirty="0">
                <a:latin typeface="+mj-lt"/>
              </a:rPr>
              <a:t>nặng với thở gắng sức nhiều, thở bất thường hoặc cần hỗ trợ hô hấp bằng thở ô xy</a:t>
            </a:r>
          </a:p>
          <a:p>
            <a:pPr marL="0" indent="0" algn="just">
              <a:buNone/>
            </a:pPr>
            <a:r>
              <a:rPr lang="vi-VN" sz="2000" dirty="0">
                <a:latin typeface="+mj-lt"/>
              </a:rPr>
              <a:t>dòng cao (HFNC), CPAP, thở máy.</a:t>
            </a:r>
          </a:p>
          <a:p>
            <a:pPr marL="0" indent="0" algn="just">
              <a:buNone/>
            </a:pPr>
            <a:r>
              <a:rPr lang="vi-VN" sz="2000" dirty="0">
                <a:latin typeface="+mj-lt"/>
              </a:rPr>
              <a:t>- Thần kinh: ý thức giảm hoặc hôn mê.</a:t>
            </a:r>
          </a:p>
          <a:p>
            <a:pPr marL="0" indent="0" algn="just">
              <a:buNone/>
            </a:pPr>
            <a:r>
              <a:rPr lang="vi-VN" sz="2000" dirty="0">
                <a:latin typeface="+mj-lt"/>
              </a:rPr>
              <a:t>- Tuần hoàn: nhịp tim nhanh, có thể nhịp tim chậm, huyết áp tụt.</a:t>
            </a:r>
          </a:p>
          <a:p>
            <a:pPr marL="0" indent="0" algn="just">
              <a:buNone/>
            </a:pPr>
            <a:r>
              <a:rPr lang="vi-VN" sz="2000" dirty="0">
                <a:latin typeface="+mj-lt"/>
              </a:rPr>
              <a:t>- Thận: tiểu ít hoặc vô niệu.</a:t>
            </a:r>
          </a:p>
          <a:p>
            <a:pPr marL="0" indent="0" algn="just">
              <a:buNone/>
            </a:pPr>
            <a:r>
              <a:rPr lang="vi-VN" sz="2000" b="1" dirty="0" smtClean="0">
                <a:latin typeface="+mj-lt"/>
              </a:rPr>
              <a:t>5.2</a:t>
            </a:r>
            <a:r>
              <a:rPr lang="vi-VN" sz="2000" b="1" dirty="0">
                <a:latin typeface="+mj-lt"/>
              </a:rPr>
              <a:t>. Cận lâm sàng</a:t>
            </a:r>
          </a:p>
          <a:p>
            <a:pPr marL="0" indent="0" algn="just">
              <a:buNone/>
            </a:pPr>
            <a:r>
              <a:rPr lang="vi-VN" sz="2000" dirty="0">
                <a:latin typeface="+mj-lt"/>
              </a:rPr>
              <a:t>- X-quang ngực và CLVT ngực: có tổn thương, tổn thương trên 50%.</a:t>
            </a:r>
          </a:p>
          <a:p>
            <a:pPr marL="0" indent="0" algn="just">
              <a:buNone/>
            </a:pPr>
            <a:r>
              <a:rPr lang="en-US" sz="2000" dirty="0" smtClean="0">
                <a:latin typeface="+mj-lt"/>
              </a:rPr>
              <a:t>- </a:t>
            </a:r>
            <a:r>
              <a:rPr lang="vi-VN" sz="2000" dirty="0" smtClean="0">
                <a:latin typeface="+mj-lt"/>
              </a:rPr>
              <a:t>Khí </a:t>
            </a:r>
            <a:r>
              <a:rPr lang="vi-VN" sz="2000" dirty="0">
                <a:latin typeface="+mj-lt"/>
              </a:rPr>
              <a:t>máu động mạch</a:t>
            </a:r>
            <a:r>
              <a:rPr lang="vi-VN" sz="2000" dirty="0" smtClean="0">
                <a:latin typeface="+mj-lt"/>
              </a:rPr>
              <a:t>: </a:t>
            </a:r>
            <a:endParaRPr lang="en-US" sz="2000" dirty="0" smtClean="0">
              <a:latin typeface="+mj-lt"/>
            </a:endParaRPr>
          </a:p>
          <a:p>
            <a:pPr marL="0" indent="0" algn="just">
              <a:buNone/>
            </a:pPr>
            <a:r>
              <a:rPr lang="vi-VN" sz="2000" dirty="0" smtClean="0">
                <a:latin typeface="+mj-lt"/>
              </a:rPr>
              <a:t>- </a:t>
            </a:r>
            <a:r>
              <a:rPr lang="vi-VN" sz="2000" dirty="0">
                <a:latin typeface="+mj-lt"/>
              </a:rPr>
              <a:t>Siêu âm: hình ảnh sóng B nhiều.</a:t>
            </a:r>
          </a:p>
          <a:p>
            <a:pPr marL="0" indent="0">
              <a:buNone/>
            </a:pPr>
            <a:endParaRPr lang="en-US" sz="2000" dirty="0">
              <a:latin typeface="+mj-lt"/>
            </a:endParaRPr>
          </a:p>
        </p:txBody>
      </p:sp>
    </p:spTree>
    <p:extLst>
      <p:ext uri="{BB962C8B-B14F-4D97-AF65-F5344CB8AC3E}">
        <p14:creationId xmlns:p14="http://schemas.microsoft.com/office/powerpoint/2010/main" val="459186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ctr">
              <a:buNone/>
            </a:pPr>
            <a:r>
              <a:rPr lang="vi-VN" sz="2400" b="1" dirty="0" smtClean="0">
                <a:latin typeface="+mj-lt"/>
              </a:rPr>
              <a:t>ĐIỀU </a:t>
            </a:r>
            <a:r>
              <a:rPr lang="vi-VN" sz="2400" b="1" dirty="0">
                <a:latin typeface="+mj-lt"/>
              </a:rPr>
              <a:t>TRỊ</a:t>
            </a:r>
          </a:p>
          <a:p>
            <a:pPr marL="0" indent="0" algn="just">
              <a:buNone/>
            </a:pPr>
            <a:r>
              <a:rPr lang="vi-VN" sz="2000" dirty="0">
                <a:latin typeface="+mj-lt"/>
              </a:rPr>
              <a:t>- Điều trị nguyên nhân: </a:t>
            </a:r>
          </a:p>
          <a:p>
            <a:pPr marL="0" indent="0" algn="just">
              <a:buNone/>
            </a:pPr>
            <a:r>
              <a:rPr lang="vi-VN" sz="2000" dirty="0">
                <a:latin typeface="+mj-lt"/>
              </a:rPr>
              <a:t>- Điều trị suy hô hấp: thở oxy, CPAP, BiPAP, HFNC, nằm sấp, thở máy xâm</a:t>
            </a:r>
          </a:p>
          <a:p>
            <a:pPr marL="0" indent="0" algn="just">
              <a:buNone/>
            </a:pPr>
            <a:r>
              <a:rPr lang="vi-VN" sz="2000" dirty="0">
                <a:latin typeface="+mj-lt"/>
              </a:rPr>
              <a:t>nhập, ECMO </a:t>
            </a:r>
          </a:p>
          <a:p>
            <a:pPr marL="0" indent="0" algn="just">
              <a:buNone/>
            </a:pPr>
            <a:r>
              <a:rPr lang="vi-VN" sz="2000" dirty="0">
                <a:latin typeface="+mj-lt"/>
              </a:rPr>
              <a:t>- Điều trị suy tuần hoàn, điều trị bội nhiễm </a:t>
            </a:r>
          </a:p>
          <a:p>
            <a:pPr marL="0" indent="0" algn="just">
              <a:buNone/>
            </a:pPr>
            <a:r>
              <a:rPr lang="vi-VN" sz="2000" dirty="0">
                <a:latin typeface="+mj-lt"/>
              </a:rPr>
              <a:t>- Điều trị chống cơn bão cytokin: corticoid, lọc máu, ức chế sản xuất hoặc đối</a:t>
            </a:r>
          </a:p>
          <a:p>
            <a:pPr marL="0" indent="0" algn="just">
              <a:buNone/>
            </a:pPr>
            <a:r>
              <a:rPr lang="vi-VN" sz="2000" dirty="0">
                <a:latin typeface="+mj-lt"/>
              </a:rPr>
              <a:t>kháng IL receptor </a:t>
            </a:r>
          </a:p>
          <a:p>
            <a:pPr marL="0" indent="0" algn="just">
              <a:buNone/>
            </a:pPr>
            <a:r>
              <a:rPr lang="vi-VN" sz="2000" dirty="0">
                <a:latin typeface="+mj-lt"/>
              </a:rPr>
              <a:t>- Điều trị chống đông</a:t>
            </a:r>
          </a:p>
          <a:p>
            <a:pPr marL="0" indent="0" algn="just">
              <a:buNone/>
            </a:pPr>
            <a:r>
              <a:rPr lang="vi-VN" sz="2000" dirty="0">
                <a:latin typeface="+mj-lt"/>
              </a:rPr>
              <a:t>- Điều trị hỗ trợ khác: dinh dưỡng, vật lý trị liệu, sức khỏe tâm thần </a:t>
            </a:r>
          </a:p>
          <a:p>
            <a:pPr marL="0" indent="0" algn="just">
              <a:buNone/>
            </a:pPr>
            <a:r>
              <a:rPr lang="vi-VN" sz="2000" dirty="0">
                <a:latin typeface="+mj-lt"/>
              </a:rPr>
              <a:t>- Điều trị triệu chứng: giảm ho, giảm đau</a:t>
            </a:r>
            <a:endParaRPr lang="en-US" sz="2000" dirty="0">
              <a:latin typeface="+mj-lt"/>
            </a:endParaRPr>
          </a:p>
        </p:txBody>
      </p:sp>
    </p:spTree>
    <p:extLst>
      <p:ext uri="{BB962C8B-B14F-4D97-AF65-F5344CB8AC3E}">
        <p14:creationId xmlns:p14="http://schemas.microsoft.com/office/powerpoint/2010/main" val="428252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b="1" dirty="0">
                <a:latin typeface="Times New Roman" pitchFamily="18" charset="0"/>
                <a:cs typeface="Times New Roman" pitchFamily="18" charset="0"/>
              </a:rPr>
              <a:t>ĐẠI CƯƠNG</a:t>
            </a:r>
          </a:p>
          <a:p>
            <a:pPr algn="just"/>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Vi rút Corona (CoV) là một họ vi rút ARN lớn, có thể gây bệnh cho cả động</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vật và con người.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Ở người, coronavirus có thể gây ra một loạt bệnh, từ cảm lạnh</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thông thường đến các tình trạng bệnh nặng như Hội chứng hô hấp cấp tính nặng</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(SARS-CoV) năm 2002 và Hội chứng hô hấp Trung Đông (MERS-CoV) năm 2012.</a:t>
            </a:r>
          </a:p>
          <a:p>
            <a:pPr algn="just"/>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Từ tháng 12 năm 2019, một chủng vi rút corona mới (SARS-CoV-2) đã được xác</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định là căn nguyên gây dịch Viêm đường hô hấp cấp tính (COVID-19) tại thành phố</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Vũ Hán (tỉnh Hồ Bắc, Trung Quốc)</a:t>
            </a: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S</a:t>
            </a:r>
            <a:r>
              <a:rPr lang="vi-VN" dirty="0">
                <a:latin typeface="Times New Roman" pitchFamily="18" charset="0"/>
                <a:cs typeface="Times New Roman" pitchFamily="18" charset="0"/>
              </a:rPr>
              <a:t>au đó lan rộng ra toàn thế giới gây đại dịch</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toàn cầu.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Từ đó đến nay, vi rút cũng đột biến tạo ra nhiều biến thể khác nhau.</a:t>
            </a:r>
            <a:endParaRPr lang="en-US"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 SARS-CoV-2 lây trực tiếp từ người sang người qua đường hô hấp (qua giọt</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bắn là chủ yếu) và qua tiếp xúc với các vật dụng bị ô nhiễm. </a:t>
            </a: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val="2421454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vi-VN" sz="2000" b="1" dirty="0"/>
              <a:t>DỰ PHÒNG VÀ XỬ TRÍ COVID 19 Ở PHỤ NỮ MANG THAI VÀ TRẺ SƠ SINH</a:t>
            </a:r>
            <a:br>
              <a:rPr lang="vi-VN" sz="2000" b="1" dirty="0"/>
            </a:br>
            <a:endParaRPr lang="en-US" sz="2000" b="1" dirty="0"/>
          </a:p>
        </p:txBody>
      </p:sp>
      <p:sp>
        <p:nvSpPr>
          <p:cNvPr id="3" name="Content Placeholder 2"/>
          <p:cNvSpPr>
            <a:spLocks noGrp="1"/>
          </p:cNvSpPr>
          <p:nvPr>
            <p:ph idx="1"/>
          </p:nvPr>
        </p:nvSpPr>
        <p:spPr>
          <a:xfrm>
            <a:off x="457200" y="990600"/>
            <a:ext cx="8382000" cy="5135563"/>
          </a:xfrm>
        </p:spPr>
        <p:txBody>
          <a:bodyPr>
            <a:normAutofit fontScale="92500"/>
          </a:bodyPr>
          <a:lstStyle/>
          <a:p>
            <a:pPr marL="0" indent="0" algn="just">
              <a:buNone/>
            </a:pPr>
            <a:r>
              <a:rPr lang="vi-VN" sz="2200" b="1" dirty="0">
                <a:latin typeface="+mj-lt"/>
              </a:rPr>
              <a:t>Dự phòng và kiểm soát lây nhiễm</a:t>
            </a:r>
          </a:p>
          <a:p>
            <a:pPr marL="0" indent="0" algn="just">
              <a:buNone/>
            </a:pPr>
            <a:r>
              <a:rPr lang="vi-VN" sz="2200" dirty="0">
                <a:latin typeface="+mj-lt"/>
              </a:rPr>
              <a:t>1. Cơ sở khám bệnh, chữa bệnh có cung cấp dịch vụ sản khoa và chăm sóc trẻ sơ sinh:</a:t>
            </a:r>
          </a:p>
          <a:p>
            <a:pPr marL="0" indent="0" algn="just">
              <a:buNone/>
            </a:pPr>
            <a:r>
              <a:rPr lang="vi-VN" sz="2200" dirty="0">
                <a:latin typeface="+mj-lt"/>
              </a:rPr>
              <a:t>- Chuẩn bị nhân lực, cơ sở hạ tầng, phương tiện, trang thiết bị, vật tư y tế để đảm bảo thực hiện nguyên tắc phòng ngừa và các biện pháp kiểm soát lây truyền trong cơ sở khám bệnh, chữa bệnh theo quy định hiện hành của Bộ Y tế.</a:t>
            </a:r>
          </a:p>
          <a:p>
            <a:pPr marL="0" indent="0" algn="just">
              <a:buNone/>
            </a:pPr>
            <a:r>
              <a:rPr lang="vi-VN" sz="2200" dirty="0">
                <a:latin typeface="+mj-lt"/>
              </a:rPr>
              <a:t>- Đảm bảo đủ các phương tiện phục vụ phòng ngừa, đặc biệt trang phục phòng hộ cá nhân, dung dịch vệ sinh tay và khẩu trang y tế.</a:t>
            </a:r>
          </a:p>
          <a:p>
            <a:pPr marL="0" indent="0" algn="just">
              <a:buNone/>
            </a:pPr>
            <a:r>
              <a:rPr lang="vi-VN" sz="2200" dirty="0">
                <a:latin typeface="+mj-lt"/>
              </a:rPr>
              <a:t>- Yêu cầu phân luồng:</a:t>
            </a:r>
          </a:p>
          <a:p>
            <a:pPr marL="0" indent="0" algn="just">
              <a:buNone/>
            </a:pPr>
            <a:r>
              <a:rPr lang="vi-VN" sz="2200" dirty="0">
                <a:latin typeface="+mj-lt"/>
              </a:rPr>
              <a:t>+ Tổ chức sàng lọc, phát hiện sớm và kiểm soát người bệnh nhiễm hoặc nghi nhiễm COVID-19 ngay tại nơi đón tiếp.</a:t>
            </a:r>
          </a:p>
          <a:p>
            <a:pPr marL="0" indent="0" algn="just">
              <a:buNone/>
            </a:pPr>
            <a:r>
              <a:rPr lang="vi-VN" sz="2200" dirty="0">
                <a:latin typeface="+mj-lt"/>
              </a:rPr>
              <a:t>+ Bố trí khu vực riêng để tiếp đón, sàng lọc và phân luồng các phụ nữ mang thai đến khám.</a:t>
            </a:r>
          </a:p>
          <a:p>
            <a:pPr marL="0" indent="0" algn="just">
              <a:buNone/>
            </a:pPr>
            <a:r>
              <a:rPr lang="vi-VN" sz="2200" dirty="0">
                <a:latin typeface="+mj-lt"/>
              </a:rPr>
              <a:t>+ Bố trí khu vực chăm sóc, theo dõi, xử trí riêng cho phụ nữ mang thai nghi nhiễm và nhiễm COVID-19. </a:t>
            </a:r>
          </a:p>
          <a:p>
            <a:pPr marL="0" indent="0">
              <a:buNone/>
            </a:pPr>
            <a:endParaRPr lang="en-US" dirty="0">
              <a:latin typeface="+mj-lt"/>
            </a:endParaRPr>
          </a:p>
        </p:txBody>
      </p:sp>
    </p:spTree>
    <p:extLst>
      <p:ext uri="{BB962C8B-B14F-4D97-AF65-F5344CB8AC3E}">
        <p14:creationId xmlns:p14="http://schemas.microsoft.com/office/powerpoint/2010/main" val="1304995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vi-VN" sz="2000" dirty="0">
                <a:latin typeface="+mj-lt"/>
              </a:rPr>
              <a:t>2. Phụ nữ mang thai, bà mẹ sau sinh đến khám (người bệnh):</a:t>
            </a:r>
          </a:p>
          <a:p>
            <a:pPr marL="0" indent="0" algn="just">
              <a:buNone/>
            </a:pPr>
            <a:r>
              <a:rPr lang="vi-VN" sz="2000" dirty="0">
                <a:latin typeface="+mj-lt"/>
              </a:rPr>
              <a:t>- Hướng dẫn người bệnh và người nhà đến khám đeo khẩu trang, sát khuẩn bằng dung dịch rửa tay nhanh và tới khu vực cách ly.</a:t>
            </a:r>
          </a:p>
          <a:p>
            <a:pPr marL="0" indent="0" algn="just">
              <a:buNone/>
            </a:pPr>
            <a:r>
              <a:rPr lang="vi-VN" sz="2000" dirty="0">
                <a:latin typeface="+mj-lt"/>
              </a:rPr>
              <a:t>- Hạn chế người bệnh di chuyển trong cơ sở y tế.</a:t>
            </a:r>
          </a:p>
          <a:p>
            <a:pPr marL="0" indent="0" algn="just">
              <a:buNone/>
            </a:pPr>
            <a:r>
              <a:rPr lang="vi-VN" sz="2000" dirty="0">
                <a:latin typeface="+mj-lt"/>
              </a:rPr>
              <a:t>- Cán bộ y tế nên tư vấn cho phụ nữ mang thai về các nguy cơ của nhiễm COVID-19 và các biện pháp dự phòng nhiễm SARS CoV-2, bao gồm:</a:t>
            </a:r>
          </a:p>
          <a:p>
            <a:pPr marL="0" indent="0" algn="just">
              <a:buNone/>
            </a:pPr>
            <a:r>
              <a:rPr lang="vi-VN" sz="2000" dirty="0">
                <a:latin typeface="+mj-lt"/>
              </a:rPr>
              <a:t>+ Tiêm vaccine ngừa COVID-19 trong thai kỳ (thai ≥ 13 tuần) hoặc trong giai đoạn hậu sản, kể cả khi nuôi con bằng sữa mẹ</a:t>
            </a:r>
          </a:p>
          <a:p>
            <a:pPr marL="0" indent="0" algn="just">
              <a:buNone/>
            </a:pPr>
            <a:r>
              <a:rPr lang="vi-VN" sz="2000" dirty="0">
                <a:latin typeface="+mj-lt"/>
              </a:rPr>
              <a:t>+ Thực hiện các biện pháp dự phòng nhiễm COVID-19 như rửa tay thường xuyên, đeo khẩu trang, giữ khoảng cách và hạn chế tiếp xúc với người khác.</a:t>
            </a:r>
          </a:p>
          <a:p>
            <a:pPr marL="0" indent="0" algn="just">
              <a:buNone/>
            </a:pPr>
            <a:r>
              <a:rPr lang="vi-VN" sz="2000" dirty="0">
                <a:latin typeface="+mj-lt"/>
              </a:rPr>
              <a:t>- Phụ nữ mang thai đang ở trong khu vực cách ly:</a:t>
            </a:r>
          </a:p>
          <a:p>
            <a:pPr marL="0" indent="0" algn="just">
              <a:buNone/>
            </a:pPr>
            <a:r>
              <a:rPr lang="vi-VN" sz="2000" dirty="0">
                <a:latin typeface="+mj-lt"/>
              </a:rPr>
              <a:t>+ Giảm số lần thăm khám trực tiếp, giảm thời lượng của mỗi lần khám thai, nên tăng cường thăm khám qua hệ thống khám chữa bệnh từ xa.</a:t>
            </a:r>
          </a:p>
          <a:p>
            <a:pPr marL="0" indent="0">
              <a:buNone/>
            </a:pPr>
            <a:endParaRPr lang="en-US" dirty="0">
              <a:latin typeface="+mj-lt"/>
            </a:endParaRPr>
          </a:p>
        </p:txBody>
      </p:sp>
    </p:spTree>
    <p:extLst>
      <p:ext uri="{BB962C8B-B14F-4D97-AF65-F5344CB8AC3E}">
        <p14:creationId xmlns:p14="http://schemas.microsoft.com/office/powerpoint/2010/main" val="51474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0" indent="0" algn="ctr">
              <a:buNone/>
            </a:pPr>
            <a:r>
              <a:rPr lang="en-US" sz="2200" b="1" dirty="0" smtClean="0">
                <a:latin typeface="Times New Roman" pitchFamily="18" charset="0"/>
                <a:cs typeface="Times New Roman" pitchFamily="18" charset="0"/>
              </a:rPr>
              <a:t>XỬ TRÍ PHỤ NỮ MANG THAI NHIỄM HOẶC NGHI NHIỄM COVID 19</a:t>
            </a:r>
          </a:p>
          <a:p>
            <a:pPr marL="0" indent="0" algn="just">
              <a:buNone/>
            </a:pPr>
            <a:r>
              <a:rPr lang="en-US" sz="2000" b="1" dirty="0" smtClean="0">
                <a:latin typeface="Times New Roman" pitchFamily="18" charset="0"/>
                <a:cs typeface="Times New Roman" pitchFamily="18" charset="0"/>
              </a:rPr>
              <a:t>1. </a:t>
            </a:r>
            <a:r>
              <a:rPr lang="vi-VN" sz="2000" b="1" dirty="0" smtClean="0">
                <a:latin typeface="Times New Roman" pitchFamily="18" charset="0"/>
                <a:cs typeface="Times New Roman" pitchFamily="18" charset="0"/>
              </a:rPr>
              <a:t>Chẩn đoán</a:t>
            </a:r>
            <a:r>
              <a:rPr lang="vi-VN" sz="2000" dirty="0" smtClean="0">
                <a:latin typeface="Times New Roman" pitchFamily="18" charset="0"/>
                <a:cs typeface="Times New Roman" pitchFamily="18" charset="0"/>
              </a:rPr>
              <a:t>: thực hiện theo Quyết định số </a:t>
            </a:r>
            <a:r>
              <a:rPr lang="en-US" sz="2000" dirty="0" smtClean="0">
                <a:latin typeface="Times New Roman" pitchFamily="18" charset="0"/>
                <a:cs typeface="Times New Roman" pitchFamily="18" charset="0"/>
              </a:rPr>
              <a:t>250</a:t>
            </a:r>
            <a:r>
              <a:rPr lang="vi-VN" sz="2000" dirty="0" smtClean="0">
                <a:latin typeface="Times New Roman" pitchFamily="18" charset="0"/>
                <a:cs typeface="Times New Roman" pitchFamily="18" charset="0"/>
              </a:rPr>
              <a:t>/QĐ-BYT ngày </a:t>
            </a:r>
            <a:r>
              <a:rPr lang="en-US" sz="2000" dirty="0" smtClean="0">
                <a:latin typeface="Times New Roman" pitchFamily="18" charset="0"/>
                <a:cs typeface="Times New Roman" pitchFamily="18" charset="0"/>
              </a:rPr>
              <a:t>28</a:t>
            </a:r>
            <a:r>
              <a:rPr lang="vi-VN" sz="2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1</a:t>
            </a:r>
            <a:r>
              <a:rPr lang="vi-VN" sz="2000" dirty="0" smtClean="0">
                <a:latin typeface="Times New Roman" pitchFamily="18" charset="0"/>
                <a:cs typeface="Times New Roman" pitchFamily="18" charset="0"/>
              </a:rPr>
              <a:t>/202</a:t>
            </a:r>
            <a:r>
              <a:rPr lang="en-US" sz="2000" dirty="0" smtClean="0">
                <a:latin typeface="Times New Roman" pitchFamily="18" charset="0"/>
                <a:cs typeface="Times New Roman" pitchFamily="18" charset="0"/>
              </a:rPr>
              <a:t>2</a:t>
            </a:r>
          </a:p>
          <a:p>
            <a:pPr marL="0" indent="0" algn="just">
              <a:buNone/>
            </a:pPr>
            <a:r>
              <a:rPr lang="vi-VN" sz="2000" b="1" dirty="0" smtClean="0">
                <a:latin typeface="Times New Roman" pitchFamily="18" charset="0"/>
                <a:cs typeface="Times New Roman" pitchFamily="18" charset="0"/>
              </a:rPr>
              <a:t>2. Xử trí</a:t>
            </a:r>
          </a:p>
          <a:p>
            <a:pPr marL="0" indent="0" algn="just">
              <a:buNone/>
            </a:pPr>
            <a:r>
              <a:rPr lang="vi-VN" sz="2000" dirty="0" smtClean="0">
                <a:latin typeface="Times New Roman" pitchFamily="18" charset="0"/>
                <a:cs typeface="Times New Roman" pitchFamily="18" charset="0"/>
              </a:rPr>
              <a:t>2.1. Nguyên tắc xử trí</a:t>
            </a:r>
          </a:p>
          <a:p>
            <a:pPr marL="0" indent="0" algn="just">
              <a:buNone/>
            </a:pPr>
            <a:r>
              <a:rPr lang="vi-VN" sz="2000" dirty="0" smtClean="0">
                <a:latin typeface="Times New Roman" pitchFamily="18" charset="0"/>
                <a:cs typeface="Times New Roman" pitchFamily="18" charset="0"/>
              </a:rPr>
              <a:t>- Ưu tiên các điều trị nội khoa trước.</a:t>
            </a:r>
          </a:p>
          <a:p>
            <a:pPr marL="0" indent="0" algn="just">
              <a:buNone/>
            </a:pPr>
            <a:r>
              <a:rPr lang="vi-VN" sz="2000" dirty="0" smtClean="0">
                <a:latin typeface="Times New Roman" pitchFamily="18" charset="0"/>
                <a:cs typeface="Times New Roman" pitchFamily="18" charset="0"/>
              </a:rPr>
              <a:t>- Phân loại mức độ lâm sàng và điều trị </a:t>
            </a:r>
            <a:r>
              <a:rPr lang="vi-VN" sz="2000" dirty="0">
                <a:latin typeface="Times New Roman" pitchFamily="18" charset="0"/>
                <a:cs typeface="Times New Roman" pitchFamily="18" charset="0"/>
              </a:rPr>
              <a:t>theo Quyết định số 250/QĐ-BYT ngày 28/01/2022</a:t>
            </a:r>
          </a:p>
          <a:p>
            <a:pPr marL="0" indent="0" algn="just">
              <a:buNone/>
            </a:pPr>
            <a:r>
              <a:rPr lang="vi-VN" sz="2000" dirty="0" smtClean="0">
                <a:latin typeface="Times New Roman" pitchFamily="18" charset="0"/>
                <a:cs typeface="Times New Roman" pitchFamily="18" charset="0"/>
              </a:rPr>
              <a:t>- Hạn chế các can thiệp sản khoa trong thời gian nghi nhiễm/nhiễm COVID-19, trừ khi có chỉ định cần can thiệp cấp cứu (rau tiền đạo/cài răng lược có chảy máu nhiều, rau bong non, thai suy,...) hoặc bán cấp (vỡ ối, chuyển dạ...) hoặc khi mẹ có dấu hiệu trở nặng.</a:t>
            </a:r>
          </a:p>
          <a:p>
            <a:pPr marL="0" indent="0" algn="just">
              <a:buNone/>
            </a:pPr>
            <a:r>
              <a:rPr lang="vi-VN" sz="2000" dirty="0" smtClean="0">
                <a:latin typeface="Times New Roman" pitchFamily="18" charset="0"/>
                <a:cs typeface="Times New Roman" pitchFamily="18" charset="0"/>
              </a:rPr>
              <a:t>- Cân nhắc lợi ích giữa điều trị suy hô hấp mẹ và can thiệp sản khoa trong thời gian sản phụ nhiễm COVID-19: mức độ nhiễm COVID-19, tuổi thai, tình trạng thai, các chỉ định can thiệp cấp cứu sản khoa.</a:t>
            </a:r>
          </a:p>
          <a:p>
            <a:pPr marL="0" indent="0">
              <a:buNone/>
            </a:pPr>
            <a:endParaRPr lang="en-US" sz="2000" dirty="0">
              <a:latin typeface="+mj-lt"/>
            </a:endParaRPr>
          </a:p>
        </p:txBody>
      </p:sp>
    </p:spTree>
    <p:extLst>
      <p:ext uri="{BB962C8B-B14F-4D97-AF65-F5344CB8AC3E}">
        <p14:creationId xmlns:p14="http://schemas.microsoft.com/office/powerpoint/2010/main" val="343366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vi-VN" sz="2000" b="1" dirty="0">
                <a:latin typeface="+mj-lt"/>
              </a:rPr>
              <a:t>2.2. Xử trí phụ nữ mang thai nghi nhiễm hoặc nhiễm COVID-19</a:t>
            </a:r>
          </a:p>
          <a:p>
            <a:pPr marL="0" indent="0">
              <a:buNone/>
            </a:pPr>
            <a:r>
              <a:rPr lang="vi-VN" sz="2000" b="1" dirty="0">
                <a:latin typeface="+mj-lt"/>
              </a:rPr>
              <a:t>2.2.1. Khám thai:</a:t>
            </a:r>
          </a:p>
          <a:p>
            <a:pPr marL="0" indent="0" algn="just">
              <a:buNone/>
            </a:pPr>
            <a:r>
              <a:rPr lang="vi-VN" sz="2000" dirty="0">
                <a:latin typeface="+mj-lt"/>
              </a:rPr>
              <a:t>- Khi khám thai cần tư vấn các nguy cơ cho mẹ và thai nhi, kết hợp tư vấn các biện pháp dự phòng lây nhiễm và phòng hộ cá nhân cần thiết.</a:t>
            </a:r>
          </a:p>
          <a:p>
            <a:pPr marL="0" indent="0" algn="just">
              <a:buNone/>
            </a:pPr>
            <a:r>
              <a:rPr lang="en-US" sz="2000" dirty="0" smtClean="0">
                <a:latin typeface="+mj-lt"/>
              </a:rPr>
              <a:t>- </a:t>
            </a:r>
            <a:r>
              <a:rPr lang="vi-VN" sz="2000" dirty="0" smtClean="0">
                <a:latin typeface="+mj-lt"/>
              </a:rPr>
              <a:t>Thực </a:t>
            </a:r>
            <a:r>
              <a:rPr lang="vi-VN" sz="2000" dirty="0">
                <a:latin typeface="+mj-lt"/>
              </a:rPr>
              <a:t>hiện khám thai theo Hướng dẫn quốc gia về các dịch vụ Chăm sóc sức khỏe sinh sản </a:t>
            </a:r>
            <a:endParaRPr lang="en-US" sz="2000" dirty="0" smtClean="0">
              <a:latin typeface="+mj-lt"/>
            </a:endParaRPr>
          </a:p>
          <a:p>
            <a:pPr marL="0" indent="0" algn="just">
              <a:buNone/>
            </a:pPr>
            <a:r>
              <a:rPr lang="en-US" sz="2000" dirty="0" smtClean="0">
                <a:latin typeface="+mj-lt"/>
              </a:rPr>
              <a:t>- </a:t>
            </a:r>
            <a:r>
              <a:rPr lang="vi-VN" sz="2000" dirty="0" smtClean="0">
                <a:latin typeface="+mj-lt"/>
              </a:rPr>
              <a:t>Lịch </a:t>
            </a:r>
            <a:r>
              <a:rPr lang="vi-VN" sz="2000" dirty="0">
                <a:latin typeface="+mj-lt"/>
              </a:rPr>
              <a:t>khám thai có thể thay đổi tùy tình trạng thai, sức khỏe sản phụ và bệnh lý kèm theo của thai phụ; có thể khám qua hệ thống khám bệnh từ xa.</a:t>
            </a:r>
          </a:p>
          <a:p>
            <a:pPr marL="0" indent="0" algn="just">
              <a:buNone/>
            </a:pPr>
            <a:r>
              <a:rPr lang="vi-VN" sz="2000" dirty="0">
                <a:latin typeface="+mj-lt"/>
              </a:rPr>
              <a:t>- Hạn chế số lần thăm khám, hạn chế số nhân viên y tế tiếp xúc người bệnh, rút ngắn thời gian thăm khám và xét nghiệm, sử dụng phương tiện phòng hộ cá nhân phù hợp khi thăm khám người bệnh.</a:t>
            </a:r>
          </a:p>
          <a:p>
            <a:pPr marL="0" indent="0" algn="just">
              <a:buNone/>
            </a:pPr>
            <a:r>
              <a:rPr lang="en-US" sz="2000" dirty="0" smtClean="0">
                <a:latin typeface="+mj-lt"/>
              </a:rPr>
              <a:t>- </a:t>
            </a:r>
            <a:r>
              <a:rPr lang="vi-VN" sz="2000" dirty="0" smtClean="0">
                <a:latin typeface="+mj-lt"/>
              </a:rPr>
              <a:t>Phân </a:t>
            </a:r>
            <a:r>
              <a:rPr lang="vi-VN" sz="2000" dirty="0">
                <a:latin typeface="+mj-lt"/>
              </a:rPr>
              <a:t>loại mức độ lâm sàng ở thai phụ nhiễm COVID-19 theo QĐ </a:t>
            </a:r>
            <a:r>
              <a:rPr lang="en-US" sz="2000" dirty="0" smtClean="0">
                <a:latin typeface="+mj-lt"/>
              </a:rPr>
              <a:t>250</a:t>
            </a:r>
            <a:r>
              <a:rPr lang="vi-VN" sz="2000" dirty="0" smtClean="0">
                <a:latin typeface="+mj-lt"/>
              </a:rPr>
              <a:t>/QĐ- </a:t>
            </a:r>
            <a:r>
              <a:rPr lang="vi-VN" sz="2000" dirty="0">
                <a:latin typeface="+mj-lt"/>
              </a:rPr>
              <a:t>BYT </a:t>
            </a:r>
            <a:endParaRPr lang="en-US" sz="2000" dirty="0" smtClean="0">
              <a:latin typeface="+mj-lt"/>
            </a:endParaRPr>
          </a:p>
          <a:p>
            <a:pPr marL="0" indent="0" algn="just">
              <a:buNone/>
            </a:pPr>
            <a:r>
              <a:rPr lang="vi-VN" sz="2000" dirty="0" smtClean="0">
                <a:latin typeface="+mj-lt"/>
              </a:rPr>
              <a:t>- </a:t>
            </a:r>
            <a:r>
              <a:rPr lang="vi-VN" sz="2000" dirty="0">
                <a:latin typeface="+mj-lt"/>
              </a:rPr>
              <a:t>Hướng dẫn sản phụ tuân thủ thực hiện đeo khẩu trang, sát khuẩn, hạn chế tiếp xúc, giữ khoảng cách.</a:t>
            </a:r>
          </a:p>
          <a:p>
            <a:pPr marL="0" indent="0">
              <a:buNone/>
            </a:pPr>
            <a:endParaRPr lang="en-US" sz="2000" dirty="0">
              <a:latin typeface="+mj-lt"/>
            </a:endParaRPr>
          </a:p>
        </p:txBody>
      </p:sp>
    </p:spTree>
    <p:extLst>
      <p:ext uri="{BB962C8B-B14F-4D97-AF65-F5344CB8AC3E}">
        <p14:creationId xmlns:p14="http://schemas.microsoft.com/office/powerpoint/2010/main" val="505123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vi-VN" sz="2000" b="1" dirty="0">
                <a:latin typeface="+mj-lt"/>
              </a:rPr>
              <a:t>2.2.2. Xử trí phụ nữ mang thai:</a:t>
            </a:r>
          </a:p>
          <a:p>
            <a:pPr marL="0" indent="0" algn="just">
              <a:buNone/>
            </a:pPr>
            <a:r>
              <a:rPr lang="vi-VN" sz="2000" dirty="0">
                <a:latin typeface="+mj-lt"/>
              </a:rPr>
              <a:t>- Nghi nhiễm COVID-19: thực </a:t>
            </a:r>
            <a:r>
              <a:rPr lang="vi-VN" sz="2000" dirty="0" smtClean="0">
                <a:latin typeface="+mj-lt"/>
              </a:rPr>
              <a:t>hiện</a:t>
            </a:r>
            <a:r>
              <a:rPr lang="en-US" sz="2000" dirty="0" smtClean="0">
                <a:latin typeface="+mj-lt"/>
              </a:rPr>
              <a:t> </a:t>
            </a:r>
            <a:r>
              <a:rPr lang="en-US" sz="2000" dirty="0" smtClean="0">
                <a:latin typeface="Times New Roman" pitchFamily="18" charset="0"/>
                <a:cs typeface="Times New Roman" pitchFamily="18" charset="0"/>
              </a:rPr>
              <a:t>khai báo y tế và làm theo hướng dẫn của</a:t>
            </a:r>
            <a:r>
              <a:rPr lang="vi-VN" sz="2000" dirty="0" smtClean="0">
                <a:latin typeface="Times New Roman" pitchFamily="18" charset="0"/>
                <a:cs typeface="Times New Roman" pitchFamily="18" charset="0"/>
              </a:rPr>
              <a:t> </a:t>
            </a:r>
            <a:r>
              <a:rPr lang="vi-VN" sz="2000" dirty="0" smtClean="0">
                <a:latin typeface="+mj-lt"/>
              </a:rPr>
              <a:t>địa </a:t>
            </a:r>
            <a:r>
              <a:rPr lang="vi-VN" sz="2000" dirty="0">
                <a:latin typeface="+mj-lt"/>
              </a:rPr>
              <a:t>phương.</a:t>
            </a:r>
          </a:p>
          <a:p>
            <a:pPr marL="0" indent="0" algn="just">
              <a:buNone/>
            </a:pPr>
            <a:r>
              <a:rPr lang="vi-VN" sz="2000" dirty="0">
                <a:latin typeface="+mj-lt"/>
              </a:rPr>
              <a:t>- Nhiễm COVID-19:</a:t>
            </a:r>
          </a:p>
          <a:p>
            <a:pPr marL="0" indent="0" algn="just">
              <a:buNone/>
            </a:pPr>
            <a:r>
              <a:rPr lang="vi-VN" sz="2000" dirty="0">
                <a:latin typeface="+mj-lt"/>
              </a:rPr>
              <a:t>+ Thực hiện việc chăm sóc, theo dõi, điều trị tại cơ sở y tế điều trị </a:t>
            </a:r>
            <a:r>
              <a:rPr lang="vi-VN" sz="2000" dirty="0" smtClean="0">
                <a:latin typeface="+mj-lt"/>
              </a:rPr>
              <a:t>COVID-19.</a:t>
            </a:r>
            <a:endParaRPr lang="vi-VN" sz="2000" dirty="0">
              <a:latin typeface="+mj-lt"/>
            </a:endParaRPr>
          </a:p>
          <a:p>
            <a:pPr marL="0" indent="0" algn="just">
              <a:buNone/>
            </a:pPr>
            <a:r>
              <a:rPr lang="vi-VN" sz="2000" dirty="0">
                <a:latin typeface="+mj-lt"/>
              </a:rPr>
              <a:t>+ Ưu tiên điều trị COVID-19 trước, chỉ can thiệp sản khoa khi có triệu chứng cấp cứu về sản khoa hoặc khi tình trạng mẹ nặng cần hội chẩn các chuyên khoa liên quan.</a:t>
            </a:r>
          </a:p>
          <a:p>
            <a:pPr marL="0" indent="0" algn="just">
              <a:buNone/>
            </a:pPr>
            <a:r>
              <a:rPr lang="vi-VN" sz="2000" dirty="0">
                <a:latin typeface="+mj-lt"/>
              </a:rPr>
              <a:t>+ Thực hiện các kỹ thuật chẩn đoán hình ảnh như chụp X quang và CT Scan ngực, siêu âm, sàng lọc trước sinh </a:t>
            </a:r>
            <a:r>
              <a:rPr lang="vi-VN" sz="2000" dirty="0" smtClean="0">
                <a:latin typeface="+mj-lt"/>
              </a:rPr>
              <a:t>khi </a:t>
            </a:r>
            <a:r>
              <a:rPr lang="vi-VN" sz="2000" dirty="0">
                <a:latin typeface="+mj-lt"/>
              </a:rPr>
              <a:t>thật cần </a:t>
            </a:r>
            <a:r>
              <a:rPr lang="vi-VN" sz="2000" dirty="0" smtClean="0">
                <a:latin typeface="+mj-lt"/>
              </a:rPr>
              <a:t>thiết</a:t>
            </a:r>
            <a:endParaRPr lang="vi-VN" sz="2000" dirty="0">
              <a:latin typeface="+mj-lt"/>
            </a:endParaRPr>
          </a:p>
          <a:p>
            <a:pPr marL="0" indent="0" algn="just">
              <a:buNone/>
            </a:pPr>
            <a:r>
              <a:rPr lang="vi-VN" sz="2000" dirty="0">
                <a:latin typeface="+mj-lt"/>
              </a:rPr>
              <a:t>+ Thai phụ nhiễm COVID-19 (kể cả đã khỏi) cần được quản lý thai 2 - 4 tuần/lần nhằm phát hiện sớm những trường hợp tiền sản giật, thai chậm phát triển trong tử cung, dọa đẻ non/đẻ non.</a:t>
            </a:r>
          </a:p>
          <a:p>
            <a:pPr marL="0" indent="0" algn="just">
              <a:buNone/>
            </a:pPr>
            <a:r>
              <a:rPr lang="vi-VN" sz="2000" dirty="0">
                <a:latin typeface="+mj-lt"/>
              </a:rPr>
              <a:t>+ Cân nhắc sử dụng thuốc kháng vi rút, thuốc kháng động và các loại thuốc khác cho thai phụ nhiễm COVID-19 theo hướng dẫn hiện hành của Bộ Y tế. </a:t>
            </a:r>
            <a:endParaRPr lang="en-US" sz="2000" dirty="0">
              <a:latin typeface="+mj-lt"/>
            </a:endParaRPr>
          </a:p>
        </p:txBody>
      </p:sp>
    </p:spTree>
    <p:extLst>
      <p:ext uri="{BB962C8B-B14F-4D97-AF65-F5344CB8AC3E}">
        <p14:creationId xmlns:p14="http://schemas.microsoft.com/office/powerpoint/2010/main" val="2233133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vi-VN" sz="2000" b="1" dirty="0">
                <a:latin typeface="+mj-lt"/>
              </a:rPr>
              <a:t>2.2.3. Can thiệp sản khoa</a:t>
            </a:r>
            <a:r>
              <a:rPr lang="vi-VN" sz="2000" dirty="0">
                <a:latin typeface="+mj-lt"/>
              </a:rPr>
              <a:t>:</a:t>
            </a:r>
          </a:p>
          <a:p>
            <a:pPr marL="0" indent="0" algn="just">
              <a:buNone/>
            </a:pPr>
            <a:r>
              <a:rPr lang="vi-VN" sz="2000" dirty="0">
                <a:latin typeface="+mj-lt"/>
              </a:rPr>
              <a:t>a) Điều trị dọa sảy thai, dọa đẻ non cần căn cứ vào tình trạng của thai phụ, thai nhi và nên hội chẩn với các chuyên khoa truyền nhiễm/hồi sức/sơ sinh.</a:t>
            </a:r>
          </a:p>
          <a:p>
            <a:pPr marL="0" indent="0" algn="just">
              <a:buNone/>
            </a:pPr>
            <a:r>
              <a:rPr lang="vi-VN" sz="2000" dirty="0" smtClean="0">
                <a:latin typeface="+mj-lt"/>
              </a:rPr>
              <a:t>b</a:t>
            </a:r>
            <a:r>
              <a:rPr lang="vi-VN" sz="2000" dirty="0">
                <a:latin typeface="+mj-lt"/>
              </a:rPr>
              <a:t>) Thời điểm và phương pháp sinh: Thời điểm sinh nên được xem xét trên từng trường hợp cụ thể, dựa vào tình trạng mẹ, thai nhi, tuổi thai, sau khi hội chẩn với các chuyên khoa liên quan, thảo luận với sản phụ và gia đình:</a:t>
            </a:r>
          </a:p>
          <a:p>
            <a:pPr marL="0" indent="0" algn="just">
              <a:buNone/>
            </a:pPr>
            <a:r>
              <a:rPr lang="vi-VN" sz="2000" dirty="0">
                <a:latin typeface="+mj-lt"/>
              </a:rPr>
              <a:t>- Đối với những trường hợp mắc bệnh COVID-19 nhưng không có triệu chứng hoặc chỉ ở mức độ nhẹ:</a:t>
            </a:r>
          </a:p>
          <a:p>
            <a:pPr marL="0" indent="0" algn="just">
              <a:buNone/>
            </a:pPr>
            <a:r>
              <a:rPr lang="vi-VN" sz="2000" dirty="0">
                <a:latin typeface="+mj-lt"/>
              </a:rPr>
              <a:t>+ Nếu tuổi thai từ 39 tuần trở lên, xem xét chỉ định chấm dứt thai kỳ.</a:t>
            </a:r>
          </a:p>
          <a:p>
            <a:pPr marL="0" indent="0" algn="just">
              <a:buNone/>
            </a:pPr>
            <a:r>
              <a:rPr lang="vi-VN" sz="2000" dirty="0">
                <a:latin typeface="+mj-lt"/>
              </a:rPr>
              <a:t>+ Nếu tuổi thai 37 tuần - 38 tuần 7 ngày mà không có chỉ định sản khoa khác: xem xét theo dõi thai thường quy cho đến 14 ngày kể từ khi thai phụ có xét nghiệm COVID-19 dương tính hoặc 07 ngày kể từ khi khởi phát triệu chứng hoặc 03 ngày kể từ khi có sự cải thiện các triệu chứng.</a:t>
            </a:r>
          </a:p>
          <a:p>
            <a:pPr marL="0" indent="0">
              <a:buNone/>
            </a:pPr>
            <a:endParaRPr lang="en-US" sz="2000" dirty="0">
              <a:latin typeface="+mj-lt"/>
            </a:endParaRPr>
          </a:p>
        </p:txBody>
      </p:sp>
    </p:spTree>
    <p:extLst>
      <p:ext uri="{BB962C8B-B14F-4D97-AF65-F5344CB8AC3E}">
        <p14:creationId xmlns:p14="http://schemas.microsoft.com/office/powerpoint/2010/main" val="1693651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vi-VN" sz="2000" dirty="0">
                <a:latin typeface="+mj-lt"/>
              </a:rPr>
              <a:t>- Đối với những trường hợp mắc COVID-19 nặng hoặc tiên lượng diễn tiến nặng/nguy kịch trong vòng 24 giờ:</a:t>
            </a:r>
          </a:p>
          <a:p>
            <a:pPr marL="0" indent="0" algn="just">
              <a:buNone/>
            </a:pPr>
            <a:r>
              <a:rPr lang="vi-VN" sz="2000" dirty="0">
                <a:latin typeface="+mj-lt"/>
              </a:rPr>
              <a:t>+ Trường hợp không thở máy: nếu tình trạng mẹ diễn tiến xấu dần, cân nhắc chấm dứt thai kỳkhi thai &gt; 32 tuần bằng cách khởi phát chuyển dạ, theo dõi sinh đường dưới hoặc mổ lấy thai.</a:t>
            </a:r>
          </a:p>
          <a:p>
            <a:pPr marL="0" indent="0" algn="just">
              <a:buNone/>
            </a:pPr>
            <a:r>
              <a:rPr lang="vi-VN" sz="2000" dirty="0">
                <a:latin typeface="+mj-lt"/>
              </a:rPr>
              <a:t>+ Trường hợp có thở máy:</a:t>
            </a:r>
          </a:p>
          <a:p>
            <a:pPr marL="0" indent="0" algn="just">
              <a:buNone/>
            </a:pPr>
            <a:r>
              <a:rPr lang="vi-VN" sz="2000" dirty="0">
                <a:latin typeface="+mj-lt"/>
              </a:rPr>
              <a:t>* Nếu thai &gt; 32 tuần: xem xét chỉ định mổ lấy thai.</a:t>
            </a:r>
          </a:p>
          <a:p>
            <a:pPr marL="0" indent="0" algn="just">
              <a:buNone/>
            </a:pPr>
            <a:r>
              <a:rPr lang="vi-VN" sz="2000" dirty="0">
                <a:latin typeface="+mj-lt"/>
              </a:rPr>
              <a:t>* Nếu thai ≤ 32 tuần và có khả năng sống: chỉ định sinh nên được trì hoãn nếu tình trạng của mẹ ổn định hoặc có cải thiện; trường hợp tình trạng mẹ diễn tiến xấu hơn: mổ lấy thai;</a:t>
            </a:r>
          </a:p>
          <a:p>
            <a:pPr marL="0" indent="0" algn="just">
              <a:buNone/>
            </a:pPr>
            <a:r>
              <a:rPr lang="vi-VN" sz="2000" dirty="0">
                <a:latin typeface="+mj-lt"/>
              </a:rPr>
              <a:t>* Cần cân nhắc chỉ định mổ lấy thai khi tuổi thai dưới 30 tuần.</a:t>
            </a:r>
          </a:p>
          <a:p>
            <a:pPr marL="0" indent="0" algn="just">
              <a:buNone/>
            </a:pPr>
            <a:r>
              <a:rPr lang="vi-VN" sz="2000" dirty="0">
                <a:latin typeface="+mj-lt"/>
              </a:rPr>
              <a:t>+ Cân nhắc đến việc chấm dứt thai kỳ trong trường hợp sản phụ nhiễm COVID-19 thể nặng ảnh hưởng nặng đến chức năng hô hấp sau khi hội chẩn giữa chuyên khoa sản, chuyên khoa hồi sức, gây mê hồi sức, sơ sinh.</a:t>
            </a:r>
          </a:p>
          <a:p>
            <a:pPr marL="0" indent="0">
              <a:buNone/>
            </a:pPr>
            <a:endParaRPr lang="en-US" sz="2000" dirty="0">
              <a:latin typeface="+mj-lt"/>
            </a:endParaRPr>
          </a:p>
        </p:txBody>
      </p:sp>
    </p:spTree>
    <p:extLst>
      <p:ext uri="{BB962C8B-B14F-4D97-AF65-F5344CB8AC3E}">
        <p14:creationId xmlns:p14="http://schemas.microsoft.com/office/powerpoint/2010/main" val="3857145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vi-VN" sz="2000" b="1" dirty="0">
                <a:latin typeface="+mj-lt"/>
              </a:rPr>
              <a:t>2.3. Giảm đau trong và sau mổ</a:t>
            </a:r>
          </a:p>
          <a:p>
            <a:pPr marL="0" indent="0" algn="just">
              <a:buNone/>
            </a:pPr>
            <a:r>
              <a:rPr lang="vi-VN" sz="2000" dirty="0">
                <a:latin typeface="+mj-lt"/>
              </a:rPr>
              <a:t>- Không có chống chỉ định giảm đau bằng gây tê tủy sống hay gây tê ngoài màng cứng đối với người nhiễm COVID-19.</a:t>
            </a:r>
          </a:p>
          <a:p>
            <a:pPr marL="0" indent="0" algn="just">
              <a:buNone/>
            </a:pPr>
            <a:r>
              <a:rPr lang="vi-VN" sz="2000" dirty="0">
                <a:latin typeface="+mj-lt"/>
              </a:rPr>
              <a:t>- Ưu tiên gây tê tuỷ sống nếu không có chống chỉ định.</a:t>
            </a:r>
          </a:p>
          <a:p>
            <a:pPr marL="0" indent="0" algn="just">
              <a:buNone/>
            </a:pPr>
            <a:r>
              <a:rPr lang="vi-VN" sz="2000" dirty="0">
                <a:latin typeface="+mj-lt"/>
              </a:rPr>
              <a:t>- Chỉ gây mê toàn thân khi thật cần thiết (mẹ bị suy hô hấp nặng, tình trạng cấp cứu của sản phụ/thai nhi, hoặc trong bệnh lý rau tiền đạo,…) vì kỹ thuật này làm tăng sự lây lan của vi rút. Ưu tiên sử dụng hệ thống dẫn khí dùng 1 lần, đặt nội khí quản qua camera (nếu có) và thực hiện kỹ thuật đặt nội khí quản bởi bác sĩ gây mê hồi sức có kinh nghiệm.</a:t>
            </a:r>
          </a:p>
          <a:p>
            <a:pPr marL="0" indent="0">
              <a:buNone/>
            </a:pPr>
            <a:endParaRPr lang="en-US" sz="2000" dirty="0">
              <a:latin typeface="+mj-lt"/>
            </a:endParaRPr>
          </a:p>
        </p:txBody>
      </p:sp>
    </p:spTree>
    <p:extLst>
      <p:ext uri="{BB962C8B-B14F-4D97-AF65-F5344CB8AC3E}">
        <p14:creationId xmlns:p14="http://schemas.microsoft.com/office/powerpoint/2010/main" val="606864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vi-VN" sz="2000" b="1" dirty="0">
                <a:latin typeface="+mj-lt"/>
              </a:rPr>
              <a:t>2.4. Chăm sóc bà mẹ và trẻ sơ sinh trong và ngay sau đẻ</a:t>
            </a:r>
          </a:p>
          <a:p>
            <a:pPr marL="0" indent="0" algn="just">
              <a:buNone/>
            </a:pPr>
            <a:r>
              <a:rPr lang="en-US" sz="2000" dirty="0" smtClean="0">
                <a:latin typeface="+mj-lt"/>
              </a:rPr>
              <a:t>- </a:t>
            </a:r>
            <a:r>
              <a:rPr lang="vi-VN" sz="2000" dirty="0" smtClean="0">
                <a:latin typeface="+mj-lt"/>
              </a:rPr>
              <a:t>Cần </a:t>
            </a:r>
            <a:r>
              <a:rPr lang="vi-VN" sz="2000" dirty="0">
                <a:latin typeface="+mj-lt"/>
              </a:rPr>
              <a:t>tuân thủ quy trình Chăm thiết yếu bà mẹ và trẻ sơ sinh trong và ngay sau đẻ/sau mổ lấy thai </a:t>
            </a:r>
            <a:r>
              <a:rPr lang="vi-VN" sz="2000" dirty="0" smtClean="0">
                <a:latin typeface="+mj-lt"/>
              </a:rPr>
              <a:t>ngay </a:t>
            </a:r>
            <a:r>
              <a:rPr lang="vi-VN" sz="2000" dirty="0">
                <a:latin typeface="+mj-lt"/>
              </a:rPr>
              <a:t>cả khi bà mẹ nhiễm hoặc nghi nghiễm COVID-19</a:t>
            </a:r>
            <a:r>
              <a:rPr lang="vi-VN" sz="2000" dirty="0" smtClean="0">
                <a:latin typeface="+mj-lt"/>
              </a:rPr>
              <a:t>.</a:t>
            </a:r>
            <a:endParaRPr lang="en-US" sz="2000" dirty="0" smtClean="0">
              <a:latin typeface="+mj-lt"/>
            </a:endParaRPr>
          </a:p>
          <a:p>
            <a:pPr marL="0" indent="0" algn="just">
              <a:buNone/>
            </a:pPr>
            <a:r>
              <a:rPr lang="en-US" sz="2000" dirty="0" smtClean="0">
                <a:latin typeface="+mj-lt"/>
              </a:rPr>
              <a:t>- </a:t>
            </a:r>
            <a:r>
              <a:rPr lang="vi-VN" sz="2000" dirty="0" smtClean="0">
                <a:latin typeface="+mj-lt"/>
              </a:rPr>
              <a:t>Bà </a:t>
            </a:r>
            <a:r>
              <a:rPr lang="vi-VN" sz="2000" dirty="0">
                <a:latin typeface="+mj-lt"/>
              </a:rPr>
              <a:t>mẹ và trẻ sơ sinh cần được thực hiện da kề da ngay sau đẻ, được ở cùng phòng cả ngày lẫn đêm nếu tình trạng sức khỏe mẹ cho phép và hỗ trợ nuôi con bằng sữa mẹ trong vòng 90 phút sau đẻ. </a:t>
            </a:r>
            <a:endParaRPr lang="en-US" sz="2000" dirty="0" smtClean="0">
              <a:latin typeface="+mj-lt"/>
            </a:endParaRPr>
          </a:p>
          <a:p>
            <a:pPr marL="0" indent="0" algn="just">
              <a:buNone/>
            </a:pPr>
            <a:r>
              <a:rPr lang="en-US" sz="2000" dirty="0" smtClean="0">
                <a:latin typeface="+mj-lt"/>
              </a:rPr>
              <a:t>- </a:t>
            </a:r>
            <a:r>
              <a:rPr lang="vi-VN" sz="2000" dirty="0" smtClean="0">
                <a:latin typeface="+mj-lt"/>
              </a:rPr>
              <a:t>Đối </a:t>
            </a:r>
            <a:r>
              <a:rPr lang="vi-VN" sz="2000" dirty="0">
                <a:latin typeface="+mj-lt"/>
              </a:rPr>
              <a:t>với trẻ sinh non và nhẹ cân thực hiện chăm sóc trẻ bằng phương pháp Kangaroo, cùng với việc thực hiện các biện pháp phòng chống lây truyền cần thiết.</a:t>
            </a:r>
          </a:p>
          <a:p>
            <a:pPr marL="0" indent="0">
              <a:buNone/>
            </a:pPr>
            <a:endParaRPr lang="en-US" sz="2000" dirty="0">
              <a:latin typeface="+mj-lt"/>
            </a:endParaRPr>
          </a:p>
        </p:txBody>
      </p:sp>
    </p:spTree>
    <p:extLst>
      <p:ext uri="{BB962C8B-B14F-4D97-AF65-F5344CB8AC3E}">
        <p14:creationId xmlns:p14="http://schemas.microsoft.com/office/powerpoint/2010/main" val="4076373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vi-VN" sz="2000" dirty="0">
                <a:latin typeface="+mj-lt"/>
              </a:rPr>
              <a:t>- Bà mẹ và người nhà cần được tư vấn về lợi ích của việc da kề da và bú sữa mẹ vượt trội hơn so với những nguy cơ có thể của việc lây truyền COVID-19. Đồng thời, cần tư vấn trước sinh cách dự phòng việc lây lan vi rút cho trẻ khi tiếp xúc gần bao gồm:</a:t>
            </a:r>
          </a:p>
          <a:p>
            <a:pPr marL="0" indent="0" algn="just">
              <a:buNone/>
            </a:pPr>
            <a:r>
              <a:rPr lang="vi-VN" sz="2000" dirty="0">
                <a:latin typeface="+mj-lt"/>
              </a:rPr>
              <a:t>+ Đeo khẩu trang y tế bất cứ khi nào tiếp xúc với trẻ, kể cả khi cho trẻ bú mẹ.</a:t>
            </a:r>
          </a:p>
          <a:p>
            <a:pPr marL="0" indent="0" algn="just">
              <a:buNone/>
            </a:pPr>
            <a:r>
              <a:rPr lang="vi-VN" sz="2000" dirty="0">
                <a:latin typeface="+mj-lt"/>
              </a:rPr>
              <a:t>+ Thay khẩu trang y tế ngay khi thấy khẩu trang bị ẩm và loại bỏ ngay vào thùng rác có nắp đậy. Không được tái sử dụng khẩu trang y tế hoặc chạm vào mặt trước của khẩu trang.</a:t>
            </a:r>
          </a:p>
          <a:p>
            <a:pPr marL="0" indent="0" algn="just">
              <a:buNone/>
            </a:pPr>
            <a:r>
              <a:rPr lang="vi-VN" sz="2000" dirty="0">
                <a:latin typeface="+mj-lt"/>
              </a:rPr>
              <a:t>+ Thường xuyên rửa tay bằng xà phòng và nước sạch ít nhất 20 giây hoặc dung dịch sát khuẩn tay nhanh có ít nhất 60% cồn, đặc biệt trước khi chạm vào trẻ, chăm sóc trẻ hay cho trẻ bú mẹ.</a:t>
            </a:r>
          </a:p>
          <a:p>
            <a:pPr marL="0" indent="0" algn="just">
              <a:buNone/>
            </a:pPr>
            <a:r>
              <a:rPr lang="vi-VN" sz="2000" dirty="0">
                <a:latin typeface="+mj-lt"/>
              </a:rPr>
              <a:t>+ Thường xuyên làm sạch và khử trùng các bề mặt mà bà mẹ đã chạm vào bằng cách lau chùi bằng dung dịch sát khuẩn.</a:t>
            </a:r>
          </a:p>
          <a:p>
            <a:pPr marL="0" indent="0">
              <a:buNone/>
            </a:pPr>
            <a:endParaRPr lang="en-US" sz="2000" dirty="0">
              <a:latin typeface="+mj-lt"/>
            </a:endParaRPr>
          </a:p>
        </p:txBody>
      </p:sp>
    </p:spTree>
    <p:extLst>
      <p:ext uri="{BB962C8B-B14F-4D97-AF65-F5344CB8AC3E}">
        <p14:creationId xmlns:p14="http://schemas.microsoft.com/office/powerpoint/2010/main" val="302778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20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SARS-CoV-2 </a:t>
            </a:r>
            <a:r>
              <a:rPr lang="vi-VN" sz="2400" dirty="0">
                <a:latin typeface="Times New Roman" pitchFamily="18" charset="0"/>
                <a:cs typeface="Times New Roman" pitchFamily="18" charset="0"/>
              </a:rPr>
              <a:t>cũng </a:t>
            </a:r>
            <a:r>
              <a:rPr lang="vi-VN" sz="2400" dirty="0"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khả </a:t>
            </a:r>
            <a:r>
              <a:rPr lang="vi-VN" sz="2400" dirty="0">
                <a:latin typeface="Times New Roman" pitchFamily="18" charset="0"/>
                <a:cs typeface="Times New Roman" pitchFamily="18" charset="0"/>
              </a:rPr>
              <a:t>năng lây truyền qua khí dung ở trong những không gian kín, đông người và </a:t>
            </a:r>
            <a:r>
              <a:rPr lang="vi-VN" sz="2400" dirty="0" smtClean="0">
                <a:latin typeface="Times New Roman" pitchFamily="18" charset="0"/>
                <a:cs typeface="Times New Roman" pitchFamily="18" charset="0"/>
              </a:rPr>
              <a:t>thông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gió </a:t>
            </a:r>
            <a:r>
              <a:rPr lang="vi-VN" sz="2400" dirty="0">
                <a:latin typeface="Times New Roman" pitchFamily="18" charset="0"/>
                <a:cs typeface="Times New Roman" pitchFamily="18" charset="0"/>
              </a:rPr>
              <a:t>hạn chế hoặc nơi có nhiều thao tác tạo khí dung như trong các cơ sở điều </a:t>
            </a:r>
            <a:r>
              <a:rPr lang="vi-VN" sz="2400" dirty="0"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Đối </a:t>
            </a:r>
            <a:r>
              <a:rPr lang="vi-VN" sz="2400" dirty="0">
                <a:latin typeface="Times New Roman" pitchFamily="18" charset="0"/>
                <a:cs typeface="Times New Roman" pitchFamily="18" charset="0"/>
              </a:rPr>
              <a:t>với phụ nữ mang </a:t>
            </a:r>
            <a:r>
              <a:rPr lang="vi-VN" sz="2400" dirty="0" smtClean="0">
                <a:latin typeface="Times New Roman" pitchFamily="18" charset="0"/>
                <a:cs typeface="Times New Roman" pitchFamily="18" charset="0"/>
              </a:rPr>
              <a:t>thai nhiều nghiên cứu cho thấy khả năng lây nhiễm vi rút SARS CoV-2 qua bánh rau </a:t>
            </a:r>
            <a:r>
              <a:rPr lang="vi-VN" sz="2400" dirty="0">
                <a:latin typeface="Times New Roman" pitchFamily="18" charset="0"/>
                <a:cs typeface="Times New Roman" pitchFamily="18" charset="0"/>
              </a:rPr>
              <a:t>trong quá trình mang thai là rất </a:t>
            </a:r>
            <a:r>
              <a:rPr lang="vi-VN" sz="2400" dirty="0" smtClean="0">
                <a:latin typeface="Times New Roman" pitchFamily="18" charset="0"/>
                <a:cs typeface="Times New Roman" pitchFamily="18" charset="0"/>
              </a:rPr>
              <a:t>thấp</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Người </a:t>
            </a:r>
            <a:r>
              <a:rPr lang="vi-VN" sz="2400" dirty="0">
                <a:latin typeface="Times New Roman" pitchFamily="18" charset="0"/>
                <a:cs typeface="Times New Roman" pitchFamily="18" charset="0"/>
              </a:rPr>
              <a:t>bệnh COVID-19 có thể phát tán vi rút từ 2 ngày trước khi có triệu chứng </a:t>
            </a:r>
            <a:r>
              <a:rPr lang="vi-VN" sz="2400" dirty="0"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tiên </a:t>
            </a:r>
            <a:r>
              <a:rPr lang="vi-VN" sz="2400" dirty="0">
                <a:latin typeface="Times New Roman" pitchFamily="18" charset="0"/>
                <a:cs typeface="Times New Roman" pitchFamily="18" charset="0"/>
              </a:rPr>
              <a:t>và phát tán mạnh nhất trong 3 ngày đầu từ khi biểu hiện các triệu chứng.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gian </a:t>
            </a:r>
            <a:r>
              <a:rPr lang="vi-VN" sz="2400" dirty="0">
                <a:latin typeface="Times New Roman" pitchFamily="18" charset="0"/>
                <a:cs typeface="Times New Roman" pitchFamily="18" charset="0"/>
              </a:rPr>
              <a:t>phát tán vi rút gây lây nhiễm khoảng 8 ngày kể từ khi xuất hiện triệu </a:t>
            </a:r>
            <a:r>
              <a:rPr lang="vi-VN" sz="2400" dirty="0" smtClean="0">
                <a:latin typeface="Times New Roman" pitchFamily="18" charset="0"/>
                <a:cs typeface="Times New Roman" pitchFamily="18" charset="0"/>
              </a:rPr>
              <a:t>chứng,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nhưng </a:t>
            </a:r>
            <a:r>
              <a:rPr lang="vi-VN" sz="2400" dirty="0">
                <a:latin typeface="Times New Roman" pitchFamily="18" charset="0"/>
                <a:cs typeface="Times New Roman" pitchFamily="18" charset="0"/>
              </a:rPr>
              <a:t>có thể dài hơn ở những người bệnh có suy giảm miễn dịch.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Tuy </a:t>
            </a:r>
            <a:r>
              <a:rPr lang="vi-VN" sz="2400" dirty="0">
                <a:latin typeface="Times New Roman" pitchFamily="18" charset="0"/>
                <a:cs typeface="Times New Roman" pitchFamily="18" charset="0"/>
              </a:rPr>
              <a:t>vậy, </a:t>
            </a:r>
            <a:r>
              <a:rPr lang="vi-VN" sz="2400" dirty="0"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người </a:t>
            </a:r>
            <a:r>
              <a:rPr lang="vi-VN" sz="2400" dirty="0">
                <a:latin typeface="Times New Roman" pitchFamily="18" charset="0"/>
                <a:cs typeface="Times New Roman" pitchFamily="18" charset="0"/>
              </a:rPr>
              <a:t>bệnh không triệu chứng vẫn có thể phát tán vi rút gây lây nhiễm.</a:t>
            </a:r>
            <a:endParaRPr lang="en-US" sz="24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180037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64163"/>
          </a:xfrm>
        </p:spPr>
        <p:txBody>
          <a:bodyPr>
            <a:noAutofit/>
          </a:bodyPr>
          <a:lstStyle/>
          <a:p>
            <a:pPr marL="0" indent="0" algn="just">
              <a:buNone/>
            </a:pPr>
            <a:r>
              <a:rPr lang="vi-VN" sz="2000" b="1" dirty="0">
                <a:latin typeface="+mj-lt"/>
              </a:rPr>
              <a:t>2.4.1. Đối với sản phụ nhiễm COVID-19 thể không triệu chứng, mức độ nhẹ và trung bình:</a:t>
            </a:r>
          </a:p>
          <a:p>
            <a:pPr marL="0" indent="0" algn="just">
              <a:buNone/>
            </a:pPr>
            <a:r>
              <a:rPr lang="vi-VN" sz="2000" dirty="0">
                <a:latin typeface="+mj-lt"/>
              </a:rPr>
              <a:t>- Thực hiện đúng quy trình Chăm sóc sơ sinh thiết yếu bà mẹ, trẻ sơ sinh trong và ngay sau đẻ/sau mổ lấy thai. Các chăm sóc thường quy khác như tiêm Vitamin K1, vắc xin viêm gan B vẫn được tiến hành trong vòng 24 giờ sau sinh.</a:t>
            </a:r>
          </a:p>
          <a:p>
            <a:pPr marL="0" indent="0" algn="just">
              <a:buNone/>
            </a:pPr>
            <a:r>
              <a:rPr lang="vi-VN" sz="2000" dirty="0">
                <a:latin typeface="+mj-lt"/>
              </a:rPr>
              <a:t>- Theo dõi các dấu hiệu sinh tồn và theo dõi lượng dịch vào và ra 4 giờ/lần trong 24 giờ (sau khi sinh đường dưới) và trong 48 giờ (sau khi mổ lấy thai). Theo dõi SpO2 trong 24 giờ đầu tiên hoặc cho đến khi cải thiện các dấu hiệu và triệu chứng đối với sản phụ mắc thể trung bình (tùy theo thời gian nào lâu hơn).</a:t>
            </a:r>
          </a:p>
          <a:p>
            <a:pPr marL="0" indent="0" algn="just">
              <a:buNone/>
            </a:pPr>
            <a:r>
              <a:rPr lang="vi-VN" sz="2000" dirty="0" smtClean="0">
                <a:latin typeface="+mj-lt"/>
              </a:rPr>
              <a:t>- </a:t>
            </a:r>
            <a:r>
              <a:rPr lang="vi-VN" sz="2000" dirty="0">
                <a:latin typeface="+mj-lt"/>
              </a:rPr>
              <a:t>Đối với trẻ sinh non và nhẹ cân &lt;2000 gam, hỗ trợ bà mẹ hay người thân thực hiện chăm sóc trẻ theo phương pháp Kangaroo.</a:t>
            </a:r>
          </a:p>
          <a:p>
            <a:pPr marL="0" indent="0" algn="just">
              <a:buNone/>
            </a:pPr>
            <a:endParaRPr lang="en-US" sz="2000" dirty="0">
              <a:latin typeface="+mj-lt"/>
            </a:endParaRPr>
          </a:p>
        </p:txBody>
      </p:sp>
    </p:spTree>
    <p:extLst>
      <p:ext uri="{BB962C8B-B14F-4D97-AF65-F5344CB8AC3E}">
        <p14:creationId xmlns:p14="http://schemas.microsoft.com/office/powerpoint/2010/main" val="475686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indent="0" algn="just">
              <a:buNone/>
            </a:pPr>
            <a:r>
              <a:rPr lang="vi-VN" sz="2000" b="1" dirty="0">
                <a:latin typeface="+mj-lt"/>
              </a:rPr>
              <a:t>2.4.2. Đối với sản phụ nhiễm COVID-19 thể viêm phổi nặng hoặc mức độ nguy kịch</a:t>
            </a:r>
          </a:p>
          <a:p>
            <a:pPr marL="0" indent="0" algn="just">
              <a:buNone/>
            </a:pPr>
            <a:r>
              <a:rPr lang="vi-VN" sz="2000" dirty="0">
                <a:latin typeface="+mj-lt"/>
              </a:rPr>
              <a:t>- Trường hợp người mẹ sức khỏe yếu không thể chăm sóc trẻ, trẻ nên được chăm sóc bởi người thân khỏe mạnh. Đảm bảo nguyên tắc phòng ngừa lây nhiễm:</a:t>
            </a:r>
          </a:p>
          <a:p>
            <a:pPr marL="0" indent="0" algn="just">
              <a:buNone/>
            </a:pPr>
            <a:r>
              <a:rPr lang="vi-VN" sz="2000" dirty="0">
                <a:latin typeface="+mj-lt"/>
              </a:rPr>
              <a:t>+ Bố trí phòng riêng cho trẻ và người thân hoặc chung với những đối tượng cùng nguy cơ phơi nhiễm COVID-19.</a:t>
            </a:r>
          </a:p>
          <a:p>
            <a:pPr marL="0" indent="0" algn="just">
              <a:buNone/>
            </a:pPr>
            <a:r>
              <a:rPr lang="vi-VN" sz="2000" dirty="0">
                <a:latin typeface="+mj-lt"/>
              </a:rPr>
              <a:t>+ Nhân viên y tế chịu trách nhiệm hỗ trợ và theo dõi trẻ, hoặc chăm sóc chính cho trẻ nếu không có người thân.</a:t>
            </a:r>
          </a:p>
          <a:p>
            <a:pPr marL="0" indent="0" algn="just">
              <a:buNone/>
            </a:pPr>
            <a:r>
              <a:rPr lang="vi-VN" sz="2000" dirty="0">
                <a:latin typeface="+mj-lt"/>
              </a:rPr>
              <a:t>- Mẹ cần được hỗ trợ để cung cấp sữa cho trẻ theo cách an toàn, sẵn có và phù hợp nhất, bao gồm:</a:t>
            </a:r>
          </a:p>
          <a:p>
            <a:pPr marL="0" indent="0" algn="just">
              <a:buNone/>
            </a:pPr>
            <a:r>
              <a:rPr lang="vi-VN" sz="2000" dirty="0">
                <a:latin typeface="+mj-lt"/>
              </a:rPr>
              <a:t>+ Nhân viên y tế hỗ trợ bà mẹ vắt sữa cho trẻ ăn</a:t>
            </a:r>
          </a:p>
          <a:p>
            <a:pPr marL="0" indent="0" algn="just">
              <a:buNone/>
            </a:pPr>
            <a:r>
              <a:rPr lang="vi-VN" sz="2000" dirty="0">
                <a:latin typeface="+mj-lt"/>
              </a:rPr>
              <a:t>+ Sử dụng sữa thanh trùng từ ngân hàng sữa mẹ nếu không thể vắt sữa mẹ</a:t>
            </a:r>
          </a:p>
          <a:p>
            <a:pPr marL="0" indent="0" algn="just">
              <a:buNone/>
            </a:pPr>
            <a:r>
              <a:rPr lang="vi-VN" sz="2000" dirty="0">
                <a:latin typeface="+mj-lt"/>
              </a:rPr>
              <a:t>+ Trường hợp không thể vắt sữa mẹ và không có ngân hàng sữa mẹ, việc nuôi dưỡng trẻ được thực hiện theo chỉ định của cán bộ y tế và hướng dẫn người nhà cho trẻ ăn đúng cách</a:t>
            </a:r>
          </a:p>
          <a:p>
            <a:pPr marL="0" indent="0">
              <a:buNone/>
            </a:pPr>
            <a:endParaRPr lang="en-US" sz="2000" dirty="0">
              <a:latin typeface="+mj-lt"/>
            </a:endParaRPr>
          </a:p>
        </p:txBody>
      </p:sp>
    </p:spTree>
    <p:extLst>
      <p:ext uri="{BB962C8B-B14F-4D97-AF65-F5344CB8AC3E}">
        <p14:creationId xmlns:p14="http://schemas.microsoft.com/office/powerpoint/2010/main" val="684814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vi-VN" sz="2000" dirty="0">
                <a:latin typeface="+mj-lt"/>
              </a:rPr>
              <a:t>- Ngay khi mẹ ổn định, trẻ cần được cho ở chung phòng với mẹ và cho bú mẹ sớm. Bà mẹ và người thân cần đảm bảo các nguyên tác phòng ngừa lây nhiễm khi chăm sóc trẻ.</a:t>
            </a:r>
          </a:p>
          <a:p>
            <a:pPr marL="0" indent="0">
              <a:buNone/>
            </a:pPr>
            <a:r>
              <a:rPr lang="vi-VN" sz="2000" dirty="0">
                <a:latin typeface="+mj-lt"/>
              </a:rPr>
              <a:t>- Cán bộ y tế cần được tập huấn về chăm sóc sơ sinh thiết yếu sớm, phòng chống nhiễm khuẩn và tư vấn hỗ trợ nuôi con bằng sữa mẹ.</a:t>
            </a:r>
          </a:p>
          <a:p>
            <a:pPr marL="0" indent="0">
              <a:buNone/>
            </a:pPr>
            <a:r>
              <a:rPr lang="vi-VN" sz="2000" dirty="0">
                <a:latin typeface="+mj-lt"/>
              </a:rPr>
              <a:t>- Cân nhắc sử dụng thuốc kháng đông liều dự phòng cho sản phụ sau sinh bị nhiễm COVID-19 mức độ nặng/nguy kịch, nếu không có chống chỉ định và ngừng thuốc khi sản phụ được xuất viện về nhà.</a:t>
            </a:r>
          </a:p>
          <a:p>
            <a:pPr marL="0" indent="0">
              <a:buNone/>
            </a:pPr>
            <a:r>
              <a:rPr lang="vi-VN" sz="2000" dirty="0">
                <a:latin typeface="+mj-lt"/>
              </a:rPr>
              <a:t>- Cần chẩn đoán phân biệt sốt sau sinh ở người bệnh COVID-19 với các tình trạng nhiễm trùng như viêm nội mạc tử cung sau sinh, nhiễm trùng vết mổ, viêm hoặc áp xe vú...</a:t>
            </a:r>
          </a:p>
          <a:p>
            <a:pPr marL="0" indent="0">
              <a:buNone/>
            </a:pPr>
            <a:endParaRPr lang="en-US" sz="2000" dirty="0">
              <a:latin typeface="+mj-lt"/>
            </a:endParaRPr>
          </a:p>
        </p:txBody>
      </p:sp>
    </p:spTree>
    <p:extLst>
      <p:ext uri="{BB962C8B-B14F-4D97-AF65-F5344CB8AC3E}">
        <p14:creationId xmlns:p14="http://schemas.microsoft.com/office/powerpoint/2010/main" val="896797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marL="0" indent="0" algn="just">
              <a:buNone/>
            </a:pPr>
            <a:r>
              <a:rPr lang="vi-VN" b="1" dirty="0">
                <a:latin typeface="+mj-lt"/>
              </a:rPr>
              <a:t>2.5. Chăm sóc trẻ sơ sinh</a:t>
            </a:r>
          </a:p>
          <a:p>
            <a:pPr marL="0" indent="0" algn="just">
              <a:buNone/>
            </a:pPr>
            <a:r>
              <a:rPr lang="vi-VN" dirty="0">
                <a:latin typeface="+mj-lt"/>
              </a:rPr>
              <a:t>- Trẻ sơ sinh được sinh ra từ người mẹ nhiễm hoặc nghi nhiễm COVID-19, cần được làm xét nghiệm chẩn đoán nhiễm COVID-19. Thường tiến hành sau khi đã ổn định trẻ và hoàn tất các chăm sóc thường quy:</a:t>
            </a:r>
          </a:p>
          <a:p>
            <a:pPr marL="0" indent="0" algn="just">
              <a:buNone/>
            </a:pPr>
            <a:r>
              <a:rPr lang="vi-VN" dirty="0">
                <a:latin typeface="+mj-lt"/>
              </a:rPr>
              <a:t>+ Đối với trẻ sinh ra từ mẹ nhiễm COVID-19: Xét nghiệm lần 1 từ 2 đến 24 giờ tuổi, lưu ý rửa sạch hoặc lau sạch mặt trẻ trước khi lấy mẫu. Vị trí lấy mẫu: họng hoặc mũi. Xét nghiệm lần 2 lúc 48 giờ tuổi, lần 3 và lần 4 lúc 7 và 14 ngày tuổi.</a:t>
            </a:r>
          </a:p>
          <a:p>
            <a:pPr marL="0" indent="0" algn="just">
              <a:buNone/>
            </a:pPr>
            <a:r>
              <a:rPr lang="vi-VN" dirty="0">
                <a:latin typeface="+mj-lt"/>
              </a:rPr>
              <a:t>+ Đối với trẻ tiếp xúc gần với người mắc COVID-19 hoặc mẹ bị mắc COVID-19 sau khi sinh: quy trình xét nghiệm chẩn đoán và theo dõi giống như người lớn.</a:t>
            </a:r>
          </a:p>
          <a:p>
            <a:pPr marL="0" indent="0" algn="just">
              <a:buNone/>
            </a:pPr>
            <a:r>
              <a:rPr lang="vi-VN" dirty="0" smtClean="0">
                <a:latin typeface="+mj-lt"/>
              </a:rPr>
              <a:t>+ </a:t>
            </a:r>
            <a:r>
              <a:rPr lang="vi-VN" dirty="0">
                <a:latin typeface="+mj-lt"/>
              </a:rPr>
              <a:t>Trẻ sơ sinh có xét nghiệm khẳng định mắc COVID-19 có thể bố trí nằm cùng với mẹ nếu mẹ và con không cần phải chăm sóc đặc biệt, trên cơ sở cung cấp đầy đủ thông tin về lợi ích và nguy cơ cho người mẹ và gia đình.</a:t>
            </a:r>
          </a:p>
          <a:p>
            <a:pPr marL="0" indent="0" algn="just">
              <a:buNone/>
            </a:pPr>
            <a:r>
              <a:rPr lang="vi-VN" dirty="0">
                <a:latin typeface="+mj-lt"/>
              </a:rPr>
              <a:t>- Căn cứ vào điều kiện thực tiễn của cơ sở y tế/địa phương xem xét có thể cho người nhà vào hỗ trợ chăm sóc trẻ; mẹ hoặc người chăm sóc phải sử dụng khẩu trang và vệ sinh tay khi trực tiếp chăm sóc trẻ sơ sinh.</a:t>
            </a:r>
          </a:p>
          <a:p>
            <a:pPr marL="0" indent="0">
              <a:buNone/>
            </a:pPr>
            <a:endParaRPr lang="en-US" dirty="0">
              <a:latin typeface="+mj-lt"/>
            </a:endParaRPr>
          </a:p>
        </p:txBody>
      </p:sp>
    </p:spTree>
    <p:extLst>
      <p:ext uri="{BB962C8B-B14F-4D97-AF65-F5344CB8AC3E}">
        <p14:creationId xmlns:p14="http://schemas.microsoft.com/office/powerpoint/2010/main" val="2693958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vi-VN" sz="2000" b="1" dirty="0" smtClean="0">
                <a:latin typeface="+mj-lt"/>
              </a:rPr>
              <a:t>2.</a:t>
            </a:r>
            <a:r>
              <a:rPr lang="en-US" sz="2000" b="1" dirty="0" smtClean="0">
                <a:latin typeface="Times New Roman" pitchFamily="18" charset="0"/>
                <a:cs typeface="Times New Roman" pitchFamily="18" charset="0"/>
              </a:rPr>
              <a:t>6</a:t>
            </a:r>
            <a:r>
              <a:rPr lang="vi-VN" sz="2000" b="1" dirty="0" smtClean="0">
                <a:latin typeface="+mj-lt"/>
              </a:rPr>
              <a:t>. </a:t>
            </a:r>
            <a:r>
              <a:rPr lang="vi-VN" sz="2000" b="1" dirty="0">
                <a:latin typeface="+mj-lt"/>
              </a:rPr>
              <a:t>Xuất viện và theo dõi:</a:t>
            </a:r>
          </a:p>
          <a:p>
            <a:pPr marL="0" indent="0" algn="just">
              <a:buNone/>
            </a:pPr>
            <a:r>
              <a:rPr lang="en-US" sz="2000" dirty="0" smtClean="0">
                <a:latin typeface="+mj-lt"/>
              </a:rPr>
              <a:t>- </a:t>
            </a:r>
            <a:r>
              <a:rPr lang="vi-VN" sz="2000" dirty="0" smtClean="0">
                <a:latin typeface="+mj-lt"/>
              </a:rPr>
              <a:t>Áp </a:t>
            </a:r>
            <a:r>
              <a:rPr lang="vi-VN" sz="2000" dirty="0">
                <a:latin typeface="+mj-lt"/>
              </a:rPr>
              <a:t>dụng tiêu chuẩn ra viện theo Quyết định số </a:t>
            </a:r>
            <a:r>
              <a:rPr lang="en-US" sz="2000" dirty="0" smtClean="0">
                <a:latin typeface="Times New Roman" pitchFamily="18" charset="0"/>
                <a:cs typeface="Times New Roman" pitchFamily="18" charset="0"/>
              </a:rPr>
              <a:t>250</a:t>
            </a:r>
            <a:r>
              <a:rPr lang="vi-VN" sz="2000" dirty="0" smtClean="0">
                <a:latin typeface="+mj-lt"/>
              </a:rPr>
              <a:t>/QĐ-BYT </a:t>
            </a:r>
            <a:r>
              <a:rPr lang="vi-VN" sz="2000" dirty="0">
                <a:latin typeface="+mj-lt"/>
              </a:rPr>
              <a:t>và các quy định hiện hành của Bộ Y tế. </a:t>
            </a:r>
            <a:endParaRPr lang="en-US" sz="2000" dirty="0" smtClean="0">
              <a:latin typeface="+mj-lt"/>
            </a:endParaRPr>
          </a:p>
          <a:p>
            <a:pPr marL="0" indent="0" algn="just">
              <a:buNone/>
            </a:pPr>
            <a:r>
              <a:rPr lang="en-US" sz="2000" dirty="0" smtClean="0">
                <a:latin typeface="+mj-lt"/>
              </a:rPr>
              <a:t>- </a:t>
            </a:r>
            <a:r>
              <a:rPr lang="vi-VN" sz="2000" dirty="0" smtClean="0">
                <a:latin typeface="+mj-lt"/>
              </a:rPr>
              <a:t>Căn </a:t>
            </a:r>
            <a:r>
              <a:rPr lang="vi-VN" sz="2000" dirty="0">
                <a:latin typeface="+mj-lt"/>
              </a:rPr>
              <a:t>cứ tình hình dịch bệnh và điều kiện thực tiễn của địa phương để xem xét cân nhắc chuyển người bệnh đến </a:t>
            </a:r>
            <a:r>
              <a:rPr lang="vi-VN" sz="2000" dirty="0" smtClean="0">
                <a:latin typeface="+mj-lt"/>
              </a:rPr>
              <a:t>các</a:t>
            </a:r>
            <a:r>
              <a:rPr lang="en-US" sz="2000" dirty="0" smtClean="0">
                <a:latin typeface="+mj-lt"/>
              </a:rPr>
              <a:t> </a:t>
            </a:r>
            <a:r>
              <a:rPr lang="vi-VN" sz="2000" dirty="0" smtClean="0">
                <a:latin typeface="+mj-lt"/>
              </a:rPr>
              <a:t>khu </a:t>
            </a:r>
            <a:r>
              <a:rPr lang="vi-VN" sz="2000" dirty="0">
                <a:latin typeface="+mj-lt"/>
              </a:rPr>
              <a:t>cách ly </a:t>
            </a:r>
            <a:r>
              <a:rPr lang="vi-VN" sz="2000" dirty="0" smtClean="0">
                <a:latin typeface="+mj-lt"/>
              </a:rPr>
              <a:t>để </a:t>
            </a:r>
            <a:r>
              <a:rPr lang="vi-VN" sz="2000" dirty="0">
                <a:latin typeface="+mj-lt"/>
              </a:rPr>
              <a:t>tiếp tục theo dõi, điều trị </a:t>
            </a:r>
            <a:r>
              <a:rPr lang="vi-VN" sz="2000" dirty="0" smtClean="0">
                <a:latin typeface="+mj-lt"/>
              </a:rPr>
              <a:t>hoặc </a:t>
            </a:r>
            <a:r>
              <a:rPr lang="vi-VN" sz="2000" dirty="0">
                <a:latin typeface="+mj-lt"/>
              </a:rPr>
              <a:t>chuyển cách ly tại nhà (nếu đủ điều kiện).</a:t>
            </a:r>
          </a:p>
          <a:p>
            <a:pPr marL="0" indent="0" algn="just">
              <a:buNone/>
            </a:pPr>
            <a:r>
              <a:rPr lang="vi-VN" sz="2000" dirty="0">
                <a:latin typeface="+mj-lt"/>
              </a:rPr>
              <a:t>- Theo dõi sau xuất viện: không tái khám sau sinh, sau mổ thường quy; tiếp tục cách ly phù hợp tại nhà dưới sự giám sát của y tế cơ sở </a:t>
            </a:r>
            <a:r>
              <a:rPr lang="vi-VN" sz="2000" dirty="0" smtClean="0">
                <a:latin typeface="+mj-lt"/>
              </a:rPr>
              <a:t>và </a:t>
            </a:r>
            <a:r>
              <a:rPr lang="vi-VN" sz="2000" dirty="0">
                <a:latin typeface="+mj-lt"/>
              </a:rPr>
              <a:t>theo dõi thân nhiệt tại nhà 2 lần/ngày, nếu thân nhiệt cao hơn 38o5C ở 2 lần đo liên tiếp hoặc có bất kỳ dấu hiệu lâm sàng bất thường nào thì cần đến ngay cơ sở y tế để thăm khám và xử trí kịp thời.</a:t>
            </a:r>
          </a:p>
          <a:p>
            <a:pPr marL="0" indent="0" algn="just">
              <a:buNone/>
            </a:pPr>
            <a:r>
              <a:rPr lang="vi-VN" sz="2000" dirty="0">
                <a:latin typeface="+mj-lt"/>
              </a:rPr>
              <a:t>- Đối với trẻ đã nhiễm COVID-19 cần tái khám để kiểm tra các biến chứng lâu dài.</a:t>
            </a:r>
          </a:p>
          <a:p>
            <a:pPr marL="0" indent="0">
              <a:buNone/>
            </a:pPr>
            <a:endParaRPr lang="en-US" sz="2000" dirty="0">
              <a:latin typeface="+mj-lt"/>
            </a:endParaRPr>
          </a:p>
        </p:txBody>
      </p:sp>
    </p:spTree>
    <p:extLst>
      <p:ext uri="{BB962C8B-B14F-4D97-AF65-F5344CB8AC3E}">
        <p14:creationId xmlns:p14="http://schemas.microsoft.com/office/powerpoint/2010/main" val="166872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just">
              <a:buNone/>
            </a:pPr>
            <a:r>
              <a:rPr lang="en-US" sz="2400" dirty="0" smtClean="0">
                <a:latin typeface="+mj-lt"/>
              </a:rPr>
              <a:t>- </a:t>
            </a:r>
            <a:r>
              <a:rPr lang="vi-VN" sz="2400" dirty="0" smtClean="0">
                <a:latin typeface="+mj-lt"/>
              </a:rPr>
              <a:t>Phổ </a:t>
            </a:r>
            <a:r>
              <a:rPr lang="vi-VN" sz="2400" dirty="0">
                <a:latin typeface="+mj-lt"/>
              </a:rPr>
              <a:t>bệnh của COVID-19 đa dạng từ người nhiễm không có triệu chứng, có</a:t>
            </a:r>
          </a:p>
          <a:p>
            <a:pPr marL="0" indent="0" algn="just">
              <a:buNone/>
            </a:pPr>
            <a:r>
              <a:rPr lang="vi-VN" sz="2400" dirty="0">
                <a:latin typeface="+mj-lt"/>
              </a:rPr>
              <a:t>các triệu chứng nhẹ cho tới những biểu hiện bệnh lý nặng như viêm phổi nặng, </a:t>
            </a:r>
            <a:r>
              <a:rPr lang="vi-VN" sz="2400" dirty="0" smtClean="0">
                <a:latin typeface="+mj-lt"/>
              </a:rPr>
              <a:t>hội</a:t>
            </a:r>
            <a:r>
              <a:rPr lang="en-US" sz="2400" dirty="0" smtClean="0">
                <a:latin typeface="+mj-lt"/>
              </a:rPr>
              <a:t> </a:t>
            </a:r>
            <a:r>
              <a:rPr lang="vi-VN" sz="2400" dirty="0" smtClean="0">
                <a:latin typeface="+mj-lt"/>
              </a:rPr>
              <a:t>chứng </a:t>
            </a:r>
            <a:r>
              <a:rPr lang="vi-VN" sz="2400" dirty="0">
                <a:latin typeface="+mj-lt"/>
              </a:rPr>
              <a:t>suy hô hấp cấp tiến triển (ARDS) nhiễm khuẩn huyết suy chức năng đa </a:t>
            </a:r>
            <a:r>
              <a:rPr lang="vi-VN" sz="2400" dirty="0" smtClean="0">
                <a:latin typeface="+mj-lt"/>
              </a:rPr>
              <a:t>cơ</a:t>
            </a:r>
            <a:r>
              <a:rPr lang="en-US" sz="2400" dirty="0" smtClean="0">
                <a:latin typeface="+mj-lt"/>
              </a:rPr>
              <a:t> </a:t>
            </a:r>
            <a:r>
              <a:rPr lang="vi-VN" sz="2400" dirty="0" smtClean="0">
                <a:latin typeface="+mj-lt"/>
              </a:rPr>
              <a:t>quan </a:t>
            </a:r>
            <a:r>
              <a:rPr lang="vi-VN" sz="2400" dirty="0">
                <a:latin typeface="+mj-lt"/>
              </a:rPr>
              <a:t>và tử vong. </a:t>
            </a:r>
            <a:endParaRPr lang="en-US" sz="2400" dirty="0" smtClean="0">
              <a:latin typeface="+mj-lt"/>
            </a:endParaRPr>
          </a:p>
          <a:p>
            <a:pPr marL="0" indent="0" algn="just">
              <a:buNone/>
            </a:pPr>
            <a:r>
              <a:rPr lang="en-US" sz="2400" dirty="0" smtClean="0">
                <a:latin typeface="+mj-lt"/>
              </a:rPr>
              <a:t>- </a:t>
            </a:r>
            <a:r>
              <a:rPr lang="vi-VN" sz="2400" dirty="0" smtClean="0">
                <a:latin typeface="+mj-lt"/>
              </a:rPr>
              <a:t>Người </a:t>
            </a:r>
            <a:r>
              <a:rPr lang="vi-VN" sz="2400" dirty="0">
                <a:latin typeface="+mj-lt"/>
              </a:rPr>
              <a:t>cao tuổi, người có bệnh mạn tính hay suy giảm miễn </a:t>
            </a:r>
            <a:r>
              <a:rPr lang="vi-VN" sz="2400" dirty="0" smtClean="0">
                <a:latin typeface="+mj-lt"/>
              </a:rPr>
              <a:t>dịch,</a:t>
            </a:r>
            <a:r>
              <a:rPr lang="en-US" sz="2400" dirty="0" smtClean="0">
                <a:latin typeface="+mj-lt"/>
              </a:rPr>
              <a:t> </a:t>
            </a:r>
            <a:r>
              <a:rPr lang="vi-VN" sz="2400" dirty="0" smtClean="0">
                <a:latin typeface="+mj-lt"/>
              </a:rPr>
              <a:t>hoặc </a:t>
            </a:r>
            <a:r>
              <a:rPr lang="vi-VN" sz="2400" dirty="0">
                <a:latin typeface="+mj-lt"/>
              </a:rPr>
              <a:t>có đồng nhiễm hay bội nhiễm các căn nguyên khác như vi khuẩn, nấm sẽ có</a:t>
            </a:r>
          </a:p>
          <a:p>
            <a:pPr marL="0" indent="0" algn="just">
              <a:buNone/>
            </a:pPr>
            <a:r>
              <a:rPr lang="vi-VN" sz="2400" dirty="0">
                <a:latin typeface="+mj-lt"/>
              </a:rPr>
              <a:t>nguy cơ diễn biến nặng nhiều hơn.</a:t>
            </a:r>
          </a:p>
          <a:p>
            <a:pPr marL="0" indent="0" algn="just">
              <a:buNone/>
            </a:pPr>
            <a:r>
              <a:rPr lang="en-US" sz="2400" dirty="0" smtClean="0">
                <a:latin typeface="+mj-lt"/>
              </a:rPr>
              <a:t>- </a:t>
            </a:r>
            <a:r>
              <a:rPr lang="vi-VN" sz="2400" dirty="0" smtClean="0">
                <a:latin typeface="+mj-lt"/>
              </a:rPr>
              <a:t>Các </a:t>
            </a:r>
            <a:r>
              <a:rPr lang="vi-VN" sz="2400" dirty="0">
                <a:latin typeface="+mj-lt"/>
              </a:rPr>
              <a:t>biện pháp phòng bệnh chính là tiêm phòng vắc xin, phát hiện sớm để </a:t>
            </a:r>
            <a:r>
              <a:rPr lang="vi-VN" sz="2400" dirty="0" smtClean="0">
                <a:latin typeface="+mj-lt"/>
              </a:rPr>
              <a:t>cách</a:t>
            </a:r>
            <a:r>
              <a:rPr lang="en-US" sz="2400" dirty="0" smtClean="0">
                <a:latin typeface="+mj-lt"/>
              </a:rPr>
              <a:t> </a:t>
            </a:r>
            <a:r>
              <a:rPr lang="vi-VN" sz="2400" dirty="0" smtClean="0">
                <a:latin typeface="+mj-lt"/>
              </a:rPr>
              <a:t>ly </a:t>
            </a:r>
            <a:r>
              <a:rPr lang="vi-VN" sz="2400" dirty="0">
                <a:latin typeface="+mj-lt"/>
              </a:rPr>
              <a:t>ca bệnh và đảm bảo trang bị phòng hộ cá nhân cho người có nguy cơ phơi nhiễm.</a:t>
            </a:r>
            <a:endParaRPr lang="en-US" sz="2400" dirty="0">
              <a:latin typeface="+mj-lt"/>
            </a:endParaRPr>
          </a:p>
        </p:txBody>
      </p:sp>
    </p:spTree>
    <p:extLst>
      <p:ext uri="{BB962C8B-B14F-4D97-AF65-F5344CB8AC3E}">
        <p14:creationId xmlns:p14="http://schemas.microsoft.com/office/powerpoint/2010/main" val="394493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ctr">
              <a:buNone/>
            </a:pPr>
            <a:r>
              <a:rPr lang="vi-VN" sz="2200" b="1" dirty="0" smtClean="0">
                <a:latin typeface="+mj-lt"/>
              </a:rPr>
              <a:t>Ảnh hưởng của COVID-19 đối với phụ nữ mang thai và thai nhi</a:t>
            </a:r>
            <a:endParaRPr lang="vi-VN" sz="2200" b="1" dirty="0">
              <a:latin typeface="+mj-lt"/>
            </a:endParaRPr>
          </a:p>
          <a:p>
            <a:pPr marL="0" indent="0" algn="just">
              <a:buNone/>
            </a:pPr>
            <a:r>
              <a:rPr lang="vi-VN" sz="2000" dirty="0">
                <a:latin typeface="+mj-lt"/>
              </a:rPr>
              <a:t>- Phụ nữ mang thai nhiễm COVID-19  nguy cơ mắc bệnh thể nặng có triệu chứng cao hơn so với nhóm phụ nữ không mang thai. </a:t>
            </a:r>
          </a:p>
          <a:p>
            <a:pPr marL="0" indent="0" algn="just">
              <a:buNone/>
            </a:pPr>
            <a:r>
              <a:rPr lang="vi-VN" sz="2000" dirty="0">
                <a:latin typeface="+mj-lt"/>
              </a:rPr>
              <a:t>- Mặc dù nguy cơ mắc bệnh thể nặng thấp nhưng các dữ liệu hiện nay chỉ ra rằng nguy cơ nằm ở khoa chăm sóc tích cực, thở máy và hỗ trợ thông khí (ECMO) và tử vong ở phụ nữ mang thai nhiễm COVID-19 có triệu chứng cao hơn so với nhóm phụ nữ không mang thai có triệu chứng.</a:t>
            </a:r>
          </a:p>
          <a:p>
            <a:pPr marL="0" indent="0" algn="just">
              <a:buNone/>
            </a:pPr>
            <a:r>
              <a:rPr lang="vi-VN" sz="2000" dirty="0">
                <a:latin typeface="+mj-lt"/>
              </a:rPr>
              <a:t>- Đối với thai nhi, các nghiên cứu gần đây về COVID-19 cũng như những nghiên cứu trước đây về bệnh SARS-CoV và MERS-CoV cho thấy không có bằng chứng nào chứng minh có mối liên quan giữa những bệnh này và các dị tật bẩm sinh. </a:t>
            </a:r>
          </a:p>
          <a:p>
            <a:pPr marL="0" indent="0" algn="just">
              <a:buNone/>
            </a:pPr>
            <a:r>
              <a:rPr lang="vi-VN" sz="2000" dirty="0">
                <a:latin typeface="+mj-lt"/>
              </a:rPr>
              <a:t>- Tuy nhiên, cũng có bằng chứng cho rằng viêm phổi do vi rút ở phụ nữ mang thai có liên quan đến tăng nguy cơ sinh non, thai chậm phát triển và tử vong chu sinh...</a:t>
            </a:r>
          </a:p>
          <a:p>
            <a:pPr marL="0" indent="0">
              <a:buNone/>
            </a:pPr>
            <a:endParaRPr lang="en-US" sz="2000" dirty="0">
              <a:latin typeface="+mj-lt"/>
            </a:endParaRPr>
          </a:p>
        </p:txBody>
      </p:sp>
    </p:spTree>
    <p:extLst>
      <p:ext uri="{BB962C8B-B14F-4D97-AF65-F5344CB8AC3E}">
        <p14:creationId xmlns:p14="http://schemas.microsoft.com/office/powerpoint/2010/main" val="25756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ctr">
              <a:buNone/>
            </a:pPr>
            <a:r>
              <a:rPr lang="vi-VN" sz="2400" b="1" dirty="0">
                <a:latin typeface="+mj-lt"/>
              </a:rPr>
              <a:t>Ảnh hưởng của COVID-19 đến trẻ sơ sinh</a:t>
            </a:r>
          </a:p>
          <a:p>
            <a:pPr marL="0" indent="0" algn="just">
              <a:buNone/>
            </a:pPr>
            <a:r>
              <a:rPr lang="vi-VN" sz="2000" dirty="0">
                <a:latin typeface="+mj-lt"/>
              </a:rPr>
              <a:t>- Nghiên cứu đa quốc gia cho thấy đa phần trẻ có triệu chứng vừa và nhẹ, khoảng 2% trẻ cần nhập vào đơn vị hồi sức tích cực và tỉ lệ tử vong là 0,08%. </a:t>
            </a:r>
          </a:p>
          <a:p>
            <a:pPr marL="0" indent="0" algn="just">
              <a:buNone/>
            </a:pPr>
            <a:r>
              <a:rPr lang="vi-VN" sz="2000" dirty="0">
                <a:latin typeface="+mj-lt"/>
              </a:rPr>
              <a:t>- Trẻ sơ sinh nhiễm SARS-CoV-2 được báo cáo có thể có các triệu chứng sốt, li bì, ho, thở nhanh, thở gắng sức, ngưng thở, nôn, tiêu chảy và bú kém. </a:t>
            </a:r>
          </a:p>
          <a:p>
            <a:pPr marL="0" indent="0" algn="just">
              <a:buNone/>
            </a:pPr>
            <a:r>
              <a:rPr lang="vi-VN" sz="2000" dirty="0">
                <a:latin typeface="+mj-lt"/>
              </a:rPr>
              <a:t>- Nghiên cứu ở thành phố New York trên 116 bà mẹ nhiễm SARS-CoV-2 và 120 trẻ sơ sinh của các bà mẹ này cho thấy tất cả trẻ đều có xét nghiệm SARS-CoV-2 trong vòng 24 giờ đầu sau sinh âm tính. </a:t>
            </a:r>
          </a:p>
          <a:p>
            <a:pPr marL="0" indent="0" algn="just">
              <a:buNone/>
            </a:pPr>
            <a:r>
              <a:rPr lang="vi-VN" sz="2000" dirty="0">
                <a:latin typeface="+mj-lt"/>
              </a:rPr>
              <a:t>- Chăm sóc thiết yếu sơ sinh sớm gồm da kề da và bú sữa mẹ được chứng minh là giảm tỷ lệ hạ thân nhiệt, hạ đường máu, suy hô hấp, nhiễm trùng sơ sinh, giảm sang chấn tâm lý, giảm tử vong và bệnh tật cho mẹ và trẻ. </a:t>
            </a:r>
          </a:p>
          <a:p>
            <a:pPr marL="0" indent="0" algn="just">
              <a:buNone/>
            </a:pPr>
            <a:r>
              <a:rPr lang="vi-VN" sz="2000" dirty="0">
                <a:latin typeface="+mj-lt"/>
              </a:rPr>
              <a:t>- Khuyến cáo của Tổ chức Y tế thế giới là duy trì cái ôm đầu tiên ngay sau sinh, chăm sóc sơ sinh thiết yếu sớm và bú mẹ hoàn toàn giúp giảm biến chứng bệnh tật và tử vong cho bà mẹ và trẻ em.</a:t>
            </a:r>
          </a:p>
          <a:p>
            <a:pPr marL="0" indent="0">
              <a:buNone/>
            </a:pPr>
            <a:endParaRPr lang="en-US" sz="2000" dirty="0">
              <a:latin typeface="+mj-lt"/>
            </a:endParaRPr>
          </a:p>
        </p:txBody>
      </p:sp>
    </p:spTree>
    <p:extLst>
      <p:ext uri="{BB962C8B-B14F-4D97-AF65-F5344CB8AC3E}">
        <p14:creationId xmlns:p14="http://schemas.microsoft.com/office/powerpoint/2010/main" val="60187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ctr">
              <a:buNone/>
            </a:pPr>
            <a:r>
              <a:rPr lang="vi-VN" sz="2000" b="1" dirty="0" smtClean="0">
                <a:latin typeface="+mj-lt"/>
              </a:rPr>
              <a:t>TRIỆU </a:t>
            </a:r>
            <a:r>
              <a:rPr lang="vi-VN" sz="2000" b="1" dirty="0">
                <a:latin typeface="+mj-lt"/>
              </a:rPr>
              <a:t>CHỨNG LÂM SÀNG</a:t>
            </a:r>
          </a:p>
          <a:p>
            <a:pPr marL="0" indent="0" algn="just">
              <a:buNone/>
            </a:pPr>
            <a:r>
              <a:rPr lang="vi-VN" sz="2000" b="1" dirty="0" smtClean="0">
                <a:latin typeface="+mj-lt"/>
              </a:rPr>
              <a:t>1</a:t>
            </a:r>
            <a:r>
              <a:rPr lang="vi-VN" sz="2000" b="1" dirty="0">
                <a:latin typeface="+mj-lt"/>
              </a:rPr>
              <a:t>. Giai đoạn khởi phát</a:t>
            </a:r>
          </a:p>
          <a:p>
            <a:pPr marL="0" indent="0" algn="just">
              <a:buNone/>
            </a:pPr>
            <a:r>
              <a:rPr lang="vi-VN" sz="2000" dirty="0">
                <a:latin typeface="+mj-lt"/>
              </a:rPr>
              <a:t>- Thời gian ủ bệnh: từ 2-14 ngày, trung bình từ 5-7 ngày, chủng delta có thời gian ủ bệnh ngắn hơn.</a:t>
            </a:r>
          </a:p>
          <a:p>
            <a:pPr marL="0" indent="0" algn="just">
              <a:buNone/>
            </a:pPr>
            <a:r>
              <a:rPr lang="vi-VN" sz="2000" dirty="0">
                <a:latin typeface="+mj-lt"/>
              </a:rPr>
              <a:t>- Khởi phát:</a:t>
            </a:r>
          </a:p>
          <a:p>
            <a:pPr marL="0" indent="0" algn="just">
              <a:buNone/>
            </a:pPr>
            <a:r>
              <a:rPr lang="vi-VN" sz="2000" dirty="0">
                <a:latin typeface="+mj-lt"/>
              </a:rPr>
              <a:t>+ Chủng alpha: Sốt, ho khan, mệt mỏi, đau họng, đau đầu. Một số trường hợp bị nghẹt mũi, chảy nước mũi, mất vị giác và khứu giác, buồn nôn, tiêu chảy, đau bụng…</a:t>
            </a:r>
          </a:p>
          <a:p>
            <a:pPr marL="0" indent="0" algn="just">
              <a:buNone/>
            </a:pPr>
            <a:r>
              <a:rPr lang="vi-VN" sz="2000" dirty="0">
                <a:latin typeface="+mj-lt"/>
              </a:rPr>
              <a:t>+ Chủng delta: đau đầu, đau họng, chảy nước mũi, ho, sốt, ỉa chảy, khó thở, đau cơ.</a:t>
            </a:r>
          </a:p>
          <a:p>
            <a:pPr marL="0" indent="0" algn="just">
              <a:buNone/>
            </a:pPr>
            <a:r>
              <a:rPr lang="vi-VN" sz="2000" dirty="0">
                <a:latin typeface="+mj-lt"/>
              </a:rPr>
              <a:t>+ Chủng Omicron: hiện tại không có thông tin nào cho thấy các triệu chứng liên quan đến Omicron là khác so với các triệu chứng ở các biến thể khác.</a:t>
            </a:r>
          </a:p>
          <a:p>
            <a:pPr marL="0" indent="0" algn="just">
              <a:buNone/>
            </a:pPr>
            <a:r>
              <a:rPr lang="vi-VN" sz="2000" dirty="0">
                <a:latin typeface="+mj-lt"/>
              </a:rPr>
              <a:t>- Diễn biến:</a:t>
            </a:r>
          </a:p>
          <a:p>
            <a:pPr marL="0" indent="0" algn="just">
              <a:buNone/>
            </a:pPr>
            <a:endParaRPr lang="en-US" sz="2400" dirty="0">
              <a:latin typeface="+mj-lt"/>
            </a:endParaRPr>
          </a:p>
        </p:txBody>
      </p:sp>
    </p:spTree>
    <p:extLst>
      <p:ext uri="{BB962C8B-B14F-4D97-AF65-F5344CB8AC3E}">
        <p14:creationId xmlns:p14="http://schemas.microsoft.com/office/powerpoint/2010/main" val="258416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lgn="just">
              <a:buNone/>
            </a:pPr>
            <a:r>
              <a:rPr lang="vi-VN" sz="2200" dirty="0">
                <a:latin typeface="+mj-lt"/>
              </a:rPr>
              <a:t>+ Đối với chủng alpha: 80% có triệu chứng nhẹ, 20% người bệnh diễn biến nặng và diễn biến nặng thường khoảng 5-10 ngày và 5% cần phải điều trị tại các đơn vị hồi sức tích cực với biểu hiện suy hô hấp cấp, tổn thương phổi do COVID-19, tổn thương vi mạch gây huyết khối và tắc mạch, viêm cơ tim, sốc nhiễm trùng, suy chức năng cơ quan bao gồm tổn thương thận cấp, tổn thương não, tổn thương tim và dẫn đến tử vong.</a:t>
            </a:r>
          </a:p>
          <a:p>
            <a:pPr marL="0" indent="0" algn="just">
              <a:buNone/>
            </a:pPr>
            <a:r>
              <a:rPr lang="vi-VN" sz="2200" dirty="0">
                <a:latin typeface="+mj-lt"/>
              </a:rPr>
              <a:t>+ Đối với chủng delta: tỉ lệ nhập viện cấp cứu 5,7% (cao </a:t>
            </a:r>
            <a:r>
              <a:rPr lang="vi-VN" sz="2200" dirty="0" smtClean="0">
                <a:latin typeface="+mj-lt"/>
              </a:rPr>
              <a:t>hơn</a:t>
            </a:r>
            <a:r>
              <a:rPr lang="en-US" sz="2200" dirty="0" smtClean="0">
                <a:latin typeface="+mj-lt"/>
              </a:rPr>
              <a:t> </a:t>
            </a:r>
            <a:r>
              <a:rPr lang="vi-VN" sz="2200" dirty="0" smtClean="0">
                <a:latin typeface="+mj-lt"/>
              </a:rPr>
              <a:t>chủng </a:t>
            </a:r>
            <a:r>
              <a:rPr lang="vi-VN" sz="2200" dirty="0">
                <a:latin typeface="+mj-lt"/>
              </a:rPr>
              <a:t>alpha), tỉ lệ nhập viện, nhập ICU và tử vong tăng hơn trước. Ngoài ra chủng delta liên quan đến tăng mức độ nặng của bệnh biểu hiện bởi tăng nhu cầu oxy, nhập ICU hoặc tử vong so với những chủng khác. Ngoài ra chủng delta có tải lượng vi rút cao hơn 1.260 lần và khả năng lây cao hơn 15-20% so với chủng khác.</a:t>
            </a:r>
          </a:p>
          <a:p>
            <a:pPr marL="0" indent="0" algn="just">
              <a:buNone/>
            </a:pPr>
            <a:r>
              <a:rPr lang="vi-VN" sz="2200" dirty="0">
                <a:latin typeface="+mj-lt"/>
              </a:rPr>
              <a:t>+ Đối với chủng Omicrion là biến thể B.1.1.529, được WHO báo cáo lần đầu ngày 21/11/2021. Biến thể Omicron có một số lượng lớn các đột biến vì thế nó khác với các biến thể khác đang lưu hành</a:t>
            </a:r>
          </a:p>
          <a:p>
            <a:pPr marL="0" indent="0">
              <a:buNone/>
            </a:pPr>
            <a:endParaRPr lang="en-US" sz="2000" dirty="0">
              <a:latin typeface="+mj-lt"/>
            </a:endParaRPr>
          </a:p>
        </p:txBody>
      </p:sp>
    </p:spTree>
    <p:extLst>
      <p:ext uri="{BB962C8B-B14F-4D97-AF65-F5344CB8AC3E}">
        <p14:creationId xmlns:p14="http://schemas.microsoft.com/office/powerpoint/2010/main" val="274523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buNone/>
            </a:pPr>
            <a:r>
              <a:rPr lang="vi-VN" sz="2000" b="1" dirty="0" smtClean="0">
                <a:latin typeface="+mj-lt"/>
              </a:rPr>
              <a:t>2</a:t>
            </a:r>
            <a:r>
              <a:rPr lang="vi-VN" sz="2000" b="1" dirty="0">
                <a:latin typeface="+mj-lt"/>
              </a:rPr>
              <a:t>. Giai đoạn toàn phát</a:t>
            </a:r>
          </a:p>
          <a:p>
            <a:pPr marL="0" indent="0" algn="just">
              <a:buNone/>
            </a:pPr>
            <a:r>
              <a:rPr lang="vi-VN" sz="2000" dirty="0">
                <a:latin typeface="+mj-lt"/>
              </a:rPr>
              <a:t>Sau 4-5 ngày, có thể gây tổn thương đa cơ quan</a:t>
            </a:r>
          </a:p>
          <a:p>
            <a:pPr marL="0" indent="0" algn="just">
              <a:buNone/>
            </a:pPr>
            <a:r>
              <a:rPr lang="vi-VN" sz="2000" dirty="0">
                <a:latin typeface="+mj-lt"/>
              </a:rPr>
              <a:t>- Hô </a:t>
            </a:r>
            <a:r>
              <a:rPr lang="vi-VN" sz="2000" dirty="0" smtClean="0">
                <a:latin typeface="+mj-lt"/>
              </a:rPr>
              <a:t>hấp</a:t>
            </a:r>
            <a:r>
              <a:rPr lang="en-US" sz="2000" dirty="0" smtClean="0">
                <a:latin typeface="+mj-lt"/>
              </a:rPr>
              <a:t>                    </a:t>
            </a:r>
            <a:r>
              <a:rPr lang="en-US" sz="2000" dirty="0" smtClean="0">
                <a:latin typeface="Times New Roman" pitchFamily="18" charset="0"/>
                <a:cs typeface="Times New Roman" pitchFamily="18" charset="0"/>
              </a:rPr>
              <a:t>- Dạ dày, ruột</a:t>
            </a:r>
            <a:endParaRPr lang="vi-VN"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 Tuần </a:t>
            </a:r>
            <a:r>
              <a:rPr lang="vi-VN" sz="2000" dirty="0" smtClean="0">
                <a:latin typeface="Times New Roman" pitchFamily="18" charset="0"/>
                <a:cs typeface="Times New Roman" pitchFamily="18" charset="0"/>
              </a:rPr>
              <a:t>hoàn</a:t>
            </a:r>
            <a:r>
              <a:rPr lang="en-US" sz="2000" dirty="0" smtClean="0">
                <a:latin typeface="Times New Roman" pitchFamily="18" charset="0"/>
                <a:cs typeface="Times New Roman" pitchFamily="18" charset="0"/>
              </a:rPr>
              <a:t>              - Gan mật</a:t>
            </a:r>
            <a:endParaRPr lang="vi-VN" sz="2000" dirty="0">
              <a:latin typeface="Times New Roman" pitchFamily="18" charset="0"/>
              <a:cs typeface="Times New Roman" pitchFamily="18" charset="0"/>
            </a:endParaRPr>
          </a:p>
          <a:p>
            <a:pPr marL="0" indent="0" algn="just">
              <a:buNone/>
            </a:pPr>
            <a:r>
              <a:rPr lang="vi-VN"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Thận</a:t>
            </a:r>
            <a:r>
              <a:rPr lang="en-US" sz="2000" dirty="0" smtClean="0">
                <a:latin typeface="Times New Roman" pitchFamily="18" charset="0"/>
                <a:cs typeface="Times New Roman" pitchFamily="18" charset="0"/>
              </a:rPr>
              <a:t>                      - Nội tiết</a:t>
            </a:r>
            <a:endParaRPr lang="vi-VN" sz="2000" dirty="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Thần kinh</a:t>
            </a:r>
            <a:r>
              <a:rPr lang="en-US" sz="2000" dirty="0" smtClean="0">
                <a:latin typeface="Times New Roman" pitchFamily="18" charset="0"/>
                <a:cs typeface="Times New Roman" pitchFamily="18" charset="0"/>
              </a:rPr>
              <a:t>             - Huyết học</a:t>
            </a:r>
          </a:p>
          <a:p>
            <a:pPr marL="0" indent="0" algn="just">
              <a:buNone/>
            </a:pPr>
            <a:r>
              <a:rPr lang="vi-VN" sz="2000" b="1" dirty="0">
                <a:latin typeface="Times New Roman" pitchFamily="18" charset="0"/>
                <a:cs typeface="Times New Roman" pitchFamily="18" charset="0"/>
              </a:rPr>
              <a:t>3. Giai đoạn hồi phục</a:t>
            </a:r>
          </a:p>
          <a:p>
            <a:pPr marL="0" indent="0" algn="just">
              <a:buNone/>
            </a:pPr>
            <a:r>
              <a:rPr lang="vi-VN" sz="2000" dirty="0">
                <a:latin typeface="Times New Roman" pitchFamily="18" charset="0"/>
                <a:cs typeface="Times New Roman" pitchFamily="18" charset="0"/>
              </a:rPr>
              <a:t>- Đối với trường hợp nhẹ và trung bình, sau 7-10 ngày, người bệnh hết sốt, toàn trạng khá lên, tổn thương phổi tự hồi phục, có thể gặp mệt mỏi kéo dài.</a:t>
            </a:r>
          </a:p>
          <a:p>
            <a:pPr marL="0" indent="0" algn="just">
              <a:buNone/>
            </a:pPr>
            <a:r>
              <a:rPr lang="vi-VN" sz="2000" dirty="0">
                <a:latin typeface="Times New Roman" pitchFamily="18" charset="0"/>
                <a:cs typeface="Times New Roman" pitchFamily="18" charset="0"/>
              </a:rPr>
              <a:t>- Những trường hợp nặng: Biểu hiện lâm sàng kéo dài, hồi phục từ 2-3 tuần, mệt mỏi kéo dài đến hàng tháng.</a:t>
            </a:r>
          </a:p>
          <a:p>
            <a:pPr marL="0" indent="0" algn="just">
              <a:buNone/>
            </a:pPr>
            <a:r>
              <a:rPr lang="vi-VN" sz="2000" dirty="0">
                <a:latin typeface="Times New Roman" pitchFamily="18" charset="0"/>
                <a:cs typeface="Times New Roman" pitchFamily="18" charset="0"/>
              </a:rPr>
              <a:t>- Những trường hợp nguy kịch có thể phải nằm hồi sức kéo dài nhiều tháng, có thể tiến triển xơ phổi, ảnh hưởng tâm lý, yếu cơ kéo dài.</a:t>
            </a:r>
          </a:p>
          <a:p>
            <a:pPr marL="0" indent="0" algn="just">
              <a:buNone/>
            </a:pPr>
            <a:r>
              <a:rPr lang="vi-VN" sz="2000" dirty="0">
                <a:latin typeface="Times New Roman" pitchFamily="18" charset="0"/>
                <a:cs typeface="Times New Roman" pitchFamily="18" charset="0"/>
              </a:rPr>
              <a:t>- Một số trường hợp sau nhiễm SARS-CoV-2, gặp các rối loạn kéo dài: bệnh lý tự miễn, hội chứng thực bào...</a:t>
            </a:r>
          </a:p>
          <a:p>
            <a:pPr marL="0" indent="0">
              <a:buNone/>
            </a:pPr>
            <a:endParaRPr lang="en-US" sz="2000" dirty="0" smtClean="0">
              <a:latin typeface="Times New Roman" pitchFamily="18" charset="0"/>
              <a:cs typeface="Times New Roman" pitchFamily="18" charset="0"/>
            </a:endParaRPr>
          </a:p>
          <a:p>
            <a:pPr>
              <a:buFontTx/>
              <a:buChar char="-"/>
            </a:pPr>
            <a:endParaRPr lang="en-US" sz="2000" dirty="0" smtClean="0">
              <a:latin typeface="Times New Roman" pitchFamily="18" charset="0"/>
              <a:cs typeface="Times New Roman" pitchFamily="18" charset="0"/>
            </a:endParaRPr>
          </a:p>
          <a:p>
            <a:pPr>
              <a:buFontTx/>
              <a:buChar char="-"/>
            </a:pPr>
            <a:endParaRPr lang="vi-VN" sz="2000" dirty="0">
              <a:latin typeface="Times New Roman" pitchFamily="18" charset="0"/>
              <a:cs typeface="Times New Roman" pitchFamily="18" charset="0"/>
            </a:endParaRPr>
          </a:p>
          <a:p>
            <a:pPr marL="0" indent="0">
              <a:buNone/>
            </a:pPr>
            <a:endParaRPr lang="en-US" sz="2000" dirty="0">
              <a:latin typeface="+mj-lt"/>
            </a:endParaRPr>
          </a:p>
        </p:txBody>
      </p:sp>
    </p:spTree>
    <p:extLst>
      <p:ext uri="{BB962C8B-B14F-4D97-AF65-F5344CB8AC3E}">
        <p14:creationId xmlns:p14="http://schemas.microsoft.com/office/powerpoint/2010/main" val="1878394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5764</Words>
  <Application>Microsoft Office PowerPoint</Application>
  <PresentationFormat>On-screen Show (4:3)</PresentationFormat>
  <Paragraphs>244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DỰ PHÒNG VÀ XỬ TRÍ COVID 19 Ở PHỤ NỮ MANG THAI VÀ TRẺ SƠ SINH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andongnhi</cp:lastModifiedBy>
  <cp:revision>19</cp:revision>
  <dcterms:created xsi:type="dcterms:W3CDTF">2006-08-16T00:00:00Z</dcterms:created>
  <dcterms:modified xsi:type="dcterms:W3CDTF">2022-02-22T01:05:07Z</dcterms:modified>
</cp:coreProperties>
</file>