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337" r:id="rId3"/>
    <p:sldId id="352" r:id="rId4"/>
    <p:sldId id="355" r:id="rId5"/>
    <p:sldId id="394" r:id="rId6"/>
    <p:sldId id="340" r:id="rId7"/>
    <p:sldId id="395" r:id="rId8"/>
    <p:sldId id="396" r:id="rId9"/>
    <p:sldId id="397" r:id="rId10"/>
    <p:sldId id="399" r:id="rId11"/>
    <p:sldId id="400" r:id="rId12"/>
    <p:sldId id="402" r:id="rId13"/>
    <p:sldId id="401" r:id="rId14"/>
    <p:sldId id="403" r:id="rId15"/>
    <p:sldId id="405" r:id="rId16"/>
    <p:sldId id="406" r:id="rId17"/>
    <p:sldId id="407" r:id="rId18"/>
    <p:sldId id="408" r:id="rId19"/>
    <p:sldId id="409" r:id="rId20"/>
    <p:sldId id="362" r:id="rId2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66"/>
    <a:srgbClr val="760000"/>
    <a:srgbClr val="000000"/>
    <a:srgbClr val="6600CC"/>
    <a:srgbClr val="343F74"/>
    <a:srgbClr val="000099"/>
    <a:srgbClr val="CC6600"/>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780" autoAdjust="0"/>
    <p:restoredTop sz="98208" autoAdjust="0"/>
  </p:normalViewPr>
  <p:slideViewPr>
    <p:cSldViewPr>
      <p:cViewPr varScale="1">
        <p:scale>
          <a:sx n="90" d="100"/>
          <a:sy n="90" d="100"/>
        </p:scale>
        <p:origin x="-90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548"/>
    </p:cViewPr>
  </p:sorterViewPr>
  <p:notesViewPr>
    <p:cSldViewPr>
      <p:cViewPr varScale="1">
        <p:scale>
          <a:sx n="58" d="100"/>
          <a:sy n="58" d="100"/>
        </p:scale>
        <p:origin x="1764" y="42"/>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413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069D829A-7338-412B-AD72-6658A0FB3013}" type="datetimeFigureOut">
              <a:rPr lang="en-US"/>
              <a:pPr>
                <a:defRPr/>
              </a:pPr>
              <a:t>2/1/2021</a:t>
            </a:fld>
            <a:endParaRPr lang="en-US"/>
          </a:p>
        </p:txBody>
      </p:sp>
      <p:sp>
        <p:nvSpPr>
          <p:cNvPr id="1413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413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B794588-CAD4-44CE-BEF5-C4AA8F2DDC05}" type="slidenum">
              <a:rPr lang="en-US"/>
              <a:pPr>
                <a:defRPr/>
              </a:pPr>
              <a:t>‹#›</a:t>
            </a:fld>
            <a:endParaRPr lang="en-US"/>
          </a:p>
        </p:txBody>
      </p:sp>
    </p:spTree>
    <p:extLst>
      <p:ext uri="{BB962C8B-B14F-4D97-AF65-F5344CB8AC3E}">
        <p14:creationId xmlns:p14="http://schemas.microsoft.com/office/powerpoint/2010/main" xmlns="" val="6652037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73B2DA11-16F6-4621-8F2B-5A41FEAF1404}" type="datetimeFigureOut">
              <a:rPr lang="en-US"/>
              <a:pPr>
                <a:defRPr/>
              </a:pPr>
              <a:t>2/1/2021</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92B4845-904F-4364-A7E9-06D8A6558654}" type="slidenum">
              <a:rPr lang="en-US"/>
              <a:pPr>
                <a:defRPr/>
              </a:pPr>
              <a:t>‹#›</a:t>
            </a:fld>
            <a:endParaRPr lang="en-US"/>
          </a:p>
        </p:txBody>
      </p:sp>
    </p:spTree>
    <p:extLst>
      <p:ext uri="{BB962C8B-B14F-4D97-AF65-F5344CB8AC3E}">
        <p14:creationId xmlns:p14="http://schemas.microsoft.com/office/powerpoint/2010/main" xmlns="" val="42313225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98CB8A6E-551D-4143-B26C-55883A0780D4}" type="slidenum">
              <a:rPr lang="en-US" smtClean="0"/>
              <a:pPr/>
              <a:t>1</a:t>
            </a:fld>
            <a:endParaRPr lang="en-US" smtClean="0"/>
          </a:p>
        </p:txBody>
      </p:sp>
      <p:sp>
        <p:nvSpPr>
          <p:cNvPr id="1741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5B65369-DD1C-4468-9244-BBD4F6B27EDC}" type="slidenum">
              <a:rPr lang="en-US" sz="1200"/>
              <a:pPr algn="r"/>
              <a:t>1</a:t>
            </a:fld>
            <a:endParaRPr lang="en-US" sz="120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xmlns="" val="614529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7"/>
          <p:cNvSpPr>
            <a:spLocks noGrp="1" noChangeArrowheads="1"/>
          </p:cNvSpPr>
          <p:nvPr>
            <p:ph type="sldNum" sz="quarter" idx="5"/>
          </p:nvPr>
        </p:nvSpPr>
        <p:spPr>
          <a:noFill/>
        </p:spPr>
        <p:txBody>
          <a:bodyPr/>
          <a:lstStyle/>
          <a:p>
            <a:fld id="{2059B5F1-E107-4C61-A609-87F6A3178C7B}" type="slidenum">
              <a:rPr lang="en-US" smtClean="0"/>
              <a:pPr/>
              <a:t>20</a:t>
            </a:fld>
            <a:endParaRPr lang="en-US" smtClean="0"/>
          </a:p>
        </p:txBody>
      </p:sp>
      <p:sp>
        <p:nvSpPr>
          <p:cNvPr id="13414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12DF52E-516C-4DF7-B599-2FF90BCD8EA3}" type="slidenum">
              <a:rPr lang="en-US" altLang="vi-VN" sz="1200">
                <a:cs typeface="Arial" charset="0"/>
              </a:rPr>
              <a:pPr algn="r"/>
              <a:t>20</a:t>
            </a:fld>
            <a:endParaRPr lang="en-US" altLang="vi-VN" sz="1200">
              <a:cs typeface="Arial" charset="0"/>
            </a:endParaRPr>
          </a:p>
        </p:txBody>
      </p:sp>
      <p:sp>
        <p:nvSpPr>
          <p:cNvPr id="13414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E41797A-D0E4-4359-BC4E-873D30737E98}" type="slidenum">
              <a:rPr lang="en-US" altLang="vi-VN" sz="1200">
                <a:cs typeface="Arial" charset="0"/>
              </a:rPr>
              <a:pPr algn="r"/>
              <a:t>20</a:t>
            </a:fld>
            <a:endParaRPr lang="en-US" altLang="vi-VN" sz="1200">
              <a:cs typeface="Arial" charset="0"/>
            </a:endParaRPr>
          </a:p>
        </p:txBody>
      </p:sp>
      <p:sp>
        <p:nvSpPr>
          <p:cNvPr id="134148" name="Rectangle 2"/>
          <p:cNvSpPr>
            <a:spLocks noGrp="1" noRot="1" noChangeAspect="1" noChangeArrowheads="1" noTextEdit="1"/>
          </p:cNvSpPr>
          <p:nvPr>
            <p:ph type="sldImg"/>
          </p:nvPr>
        </p:nvSpPr>
        <p:spPr>
          <a:ln/>
        </p:spPr>
      </p:sp>
      <p:sp>
        <p:nvSpPr>
          <p:cNvPr id="134149" name="Rectangle 3"/>
          <p:cNvSpPr>
            <a:spLocks noGrp="1" noChangeArrowheads="1"/>
          </p:cNvSpPr>
          <p:nvPr>
            <p:ph type="body" idx="1"/>
          </p:nvPr>
        </p:nvSpPr>
        <p:spPr>
          <a:noFill/>
          <a:ln/>
        </p:spPr>
        <p:txBody>
          <a:bodyPr/>
          <a:lstStyle/>
          <a:p>
            <a:pPr eaLnBrk="1" hangingPunct="1"/>
            <a:endParaRPr lang="vi-VN" altLang="vi-VN" smtClean="0">
              <a:cs typeface="Arial" charset="0"/>
            </a:endParaRPr>
          </a:p>
        </p:txBody>
      </p:sp>
    </p:spTree>
    <p:extLst>
      <p:ext uri="{BB962C8B-B14F-4D97-AF65-F5344CB8AC3E}">
        <p14:creationId xmlns:p14="http://schemas.microsoft.com/office/powerpoint/2010/main" xmlns="" val="27383151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4800" y="3124200"/>
            <a:ext cx="7772400" cy="704850"/>
          </a:xfrm>
        </p:spPr>
        <p:txBody>
          <a:bodyPr/>
          <a:lstStyle>
            <a:lvl1pPr>
              <a:defRPr sz="3600">
                <a:solidFill>
                  <a:schemeClr val="bg1"/>
                </a:solidFill>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312738" y="3733800"/>
            <a:ext cx="7772400" cy="685800"/>
          </a:xfrm>
        </p:spPr>
        <p:txBody>
          <a:bodyPr/>
          <a:lstStyle>
            <a:lvl1pPr marL="0" indent="0">
              <a:buFontTx/>
              <a:buNone/>
              <a:defRPr sz="2400">
                <a:solidFill>
                  <a:schemeClr val="bg1"/>
                </a:solidFill>
              </a:defRPr>
            </a:lvl1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72200" y="1752600"/>
            <a:ext cx="1828800" cy="457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752600"/>
            <a:ext cx="533400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514600"/>
            <a:ext cx="35814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19600" y="2514600"/>
            <a:ext cx="35814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1752600"/>
            <a:ext cx="7315200" cy="7159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2514600"/>
            <a:ext cx="73152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xStyles>
    <p:titleStyle>
      <a:lvl1pPr algn="l" rtl="0" eaLnBrk="0" fontAlgn="base" hangingPunct="0">
        <a:spcBef>
          <a:spcPct val="0"/>
        </a:spcBef>
        <a:spcAft>
          <a:spcPct val="0"/>
        </a:spcAft>
        <a:defRPr sz="4400">
          <a:solidFill>
            <a:srgbClr val="5363B1"/>
          </a:solidFill>
          <a:latin typeface="+mj-lt"/>
          <a:ea typeface="+mj-ea"/>
          <a:cs typeface="+mj-cs"/>
        </a:defRPr>
      </a:lvl1pPr>
      <a:lvl2pPr algn="l" rtl="0" eaLnBrk="0" fontAlgn="base" hangingPunct="0">
        <a:spcBef>
          <a:spcPct val="0"/>
        </a:spcBef>
        <a:spcAft>
          <a:spcPct val="0"/>
        </a:spcAft>
        <a:defRPr sz="4400">
          <a:solidFill>
            <a:srgbClr val="5363B1"/>
          </a:solidFill>
          <a:latin typeface="Microsoft Sans Serif" pitchFamily="34" charset="0"/>
        </a:defRPr>
      </a:lvl2pPr>
      <a:lvl3pPr algn="l" rtl="0" eaLnBrk="0" fontAlgn="base" hangingPunct="0">
        <a:spcBef>
          <a:spcPct val="0"/>
        </a:spcBef>
        <a:spcAft>
          <a:spcPct val="0"/>
        </a:spcAft>
        <a:defRPr sz="4400">
          <a:solidFill>
            <a:srgbClr val="5363B1"/>
          </a:solidFill>
          <a:latin typeface="Microsoft Sans Serif" pitchFamily="34" charset="0"/>
        </a:defRPr>
      </a:lvl3pPr>
      <a:lvl4pPr algn="l" rtl="0" eaLnBrk="0" fontAlgn="base" hangingPunct="0">
        <a:spcBef>
          <a:spcPct val="0"/>
        </a:spcBef>
        <a:spcAft>
          <a:spcPct val="0"/>
        </a:spcAft>
        <a:defRPr sz="4400">
          <a:solidFill>
            <a:srgbClr val="5363B1"/>
          </a:solidFill>
          <a:latin typeface="Microsoft Sans Serif" pitchFamily="34" charset="0"/>
        </a:defRPr>
      </a:lvl4pPr>
      <a:lvl5pPr algn="l" rtl="0" eaLnBrk="0" fontAlgn="base" hangingPunct="0">
        <a:spcBef>
          <a:spcPct val="0"/>
        </a:spcBef>
        <a:spcAft>
          <a:spcPct val="0"/>
        </a:spcAft>
        <a:defRPr sz="4400">
          <a:solidFill>
            <a:srgbClr val="5363B1"/>
          </a:solidFill>
          <a:latin typeface="Microsoft Sans Serif" pitchFamily="34" charset="0"/>
        </a:defRPr>
      </a:lvl5pPr>
      <a:lvl6pPr marL="457200" algn="l" rtl="0" eaLnBrk="1" fontAlgn="base" hangingPunct="1">
        <a:spcBef>
          <a:spcPct val="0"/>
        </a:spcBef>
        <a:spcAft>
          <a:spcPct val="0"/>
        </a:spcAft>
        <a:defRPr sz="4400">
          <a:solidFill>
            <a:srgbClr val="5363B1"/>
          </a:solidFill>
          <a:latin typeface="Microsoft Sans Serif" pitchFamily="34" charset="0"/>
        </a:defRPr>
      </a:lvl6pPr>
      <a:lvl7pPr marL="914400" algn="l" rtl="0" eaLnBrk="1" fontAlgn="base" hangingPunct="1">
        <a:spcBef>
          <a:spcPct val="0"/>
        </a:spcBef>
        <a:spcAft>
          <a:spcPct val="0"/>
        </a:spcAft>
        <a:defRPr sz="4400">
          <a:solidFill>
            <a:srgbClr val="5363B1"/>
          </a:solidFill>
          <a:latin typeface="Microsoft Sans Serif" pitchFamily="34" charset="0"/>
        </a:defRPr>
      </a:lvl7pPr>
      <a:lvl8pPr marL="1371600" algn="l" rtl="0" eaLnBrk="1" fontAlgn="base" hangingPunct="1">
        <a:spcBef>
          <a:spcPct val="0"/>
        </a:spcBef>
        <a:spcAft>
          <a:spcPct val="0"/>
        </a:spcAft>
        <a:defRPr sz="4400">
          <a:solidFill>
            <a:srgbClr val="5363B1"/>
          </a:solidFill>
          <a:latin typeface="Microsoft Sans Serif" pitchFamily="34" charset="0"/>
        </a:defRPr>
      </a:lvl8pPr>
      <a:lvl9pPr marL="1828800" algn="l" rtl="0" eaLnBrk="1" fontAlgn="base" hangingPunct="1">
        <a:spcBef>
          <a:spcPct val="0"/>
        </a:spcBef>
        <a:spcAft>
          <a:spcPct val="0"/>
        </a:spcAft>
        <a:defRPr sz="4400">
          <a:solidFill>
            <a:srgbClr val="5363B1"/>
          </a:solidFill>
          <a:latin typeface="Microsoft Sans Serif" pitchFamily="34" charset="0"/>
        </a:defRPr>
      </a:lvl9pPr>
    </p:titleStyle>
    <p:bodyStyle>
      <a:lvl1pPr marL="342900" indent="-342900" algn="l" rtl="0" eaLnBrk="0" fontAlgn="base" hangingPunct="0">
        <a:spcBef>
          <a:spcPct val="20000"/>
        </a:spcBef>
        <a:spcAft>
          <a:spcPct val="0"/>
        </a:spcAft>
        <a:buChar char="•"/>
        <a:defRPr sz="3200">
          <a:solidFill>
            <a:srgbClr val="5363B1"/>
          </a:solidFill>
          <a:latin typeface="+mn-lt"/>
          <a:ea typeface="+mn-ea"/>
          <a:cs typeface="+mn-cs"/>
        </a:defRPr>
      </a:lvl1pPr>
      <a:lvl2pPr marL="742950" indent="-285750" algn="l" rtl="0" eaLnBrk="0" fontAlgn="base" hangingPunct="0">
        <a:spcBef>
          <a:spcPct val="20000"/>
        </a:spcBef>
        <a:spcAft>
          <a:spcPct val="0"/>
        </a:spcAft>
        <a:buChar char="–"/>
        <a:defRPr sz="2800">
          <a:solidFill>
            <a:srgbClr val="5363B1"/>
          </a:solidFill>
          <a:latin typeface="+mn-lt"/>
        </a:defRPr>
      </a:lvl2pPr>
      <a:lvl3pPr marL="1143000" indent="-228600" algn="l" rtl="0" eaLnBrk="0" fontAlgn="base" hangingPunct="0">
        <a:spcBef>
          <a:spcPct val="20000"/>
        </a:spcBef>
        <a:spcAft>
          <a:spcPct val="0"/>
        </a:spcAft>
        <a:buChar char="•"/>
        <a:defRPr sz="2400">
          <a:solidFill>
            <a:srgbClr val="5363B1"/>
          </a:solidFill>
          <a:latin typeface="+mn-lt"/>
        </a:defRPr>
      </a:lvl3pPr>
      <a:lvl4pPr marL="1600200" indent="-228600" algn="l" rtl="0" eaLnBrk="0" fontAlgn="base" hangingPunct="0">
        <a:spcBef>
          <a:spcPct val="20000"/>
        </a:spcBef>
        <a:spcAft>
          <a:spcPct val="0"/>
        </a:spcAft>
        <a:buChar char="–"/>
        <a:defRPr sz="2000">
          <a:solidFill>
            <a:srgbClr val="5363B1"/>
          </a:solidFill>
          <a:latin typeface="+mn-lt"/>
        </a:defRPr>
      </a:lvl4pPr>
      <a:lvl5pPr marL="2057400" indent="-228600" algn="l" rtl="0" eaLnBrk="0" fontAlgn="base" hangingPunct="0">
        <a:spcBef>
          <a:spcPct val="20000"/>
        </a:spcBef>
        <a:spcAft>
          <a:spcPct val="0"/>
        </a:spcAft>
        <a:buChar char="»"/>
        <a:defRPr sz="2000">
          <a:solidFill>
            <a:srgbClr val="5363B1"/>
          </a:solidFill>
          <a:latin typeface="+mn-lt"/>
        </a:defRPr>
      </a:lvl5pPr>
      <a:lvl6pPr marL="2514600" indent="-228600" algn="l" rtl="0" eaLnBrk="1" fontAlgn="base" hangingPunct="1">
        <a:spcBef>
          <a:spcPct val="20000"/>
        </a:spcBef>
        <a:spcAft>
          <a:spcPct val="0"/>
        </a:spcAft>
        <a:buChar char="»"/>
        <a:defRPr sz="2000">
          <a:solidFill>
            <a:srgbClr val="5363B1"/>
          </a:solidFill>
          <a:latin typeface="+mn-lt"/>
        </a:defRPr>
      </a:lvl6pPr>
      <a:lvl7pPr marL="2971800" indent="-228600" algn="l" rtl="0" eaLnBrk="1" fontAlgn="base" hangingPunct="1">
        <a:spcBef>
          <a:spcPct val="20000"/>
        </a:spcBef>
        <a:spcAft>
          <a:spcPct val="0"/>
        </a:spcAft>
        <a:buChar char="»"/>
        <a:defRPr sz="2000">
          <a:solidFill>
            <a:srgbClr val="5363B1"/>
          </a:solidFill>
          <a:latin typeface="+mn-lt"/>
        </a:defRPr>
      </a:lvl7pPr>
      <a:lvl8pPr marL="3429000" indent="-228600" algn="l" rtl="0" eaLnBrk="1" fontAlgn="base" hangingPunct="1">
        <a:spcBef>
          <a:spcPct val="20000"/>
        </a:spcBef>
        <a:spcAft>
          <a:spcPct val="0"/>
        </a:spcAft>
        <a:buChar char="»"/>
        <a:defRPr sz="2000">
          <a:solidFill>
            <a:srgbClr val="5363B1"/>
          </a:solidFill>
          <a:latin typeface="+mn-lt"/>
        </a:defRPr>
      </a:lvl8pPr>
      <a:lvl9pPr marL="3886200" indent="-228600" algn="l" rtl="0" eaLnBrk="1" fontAlgn="base" hangingPunct="1">
        <a:spcBef>
          <a:spcPct val="20000"/>
        </a:spcBef>
        <a:spcAft>
          <a:spcPct val="0"/>
        </a:spcAft>
        <a:buChar char="»"/>
        <a:defRPr sz="2000">
          <a:solidFill>
            <a:srgbClr val="5363B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ctrTitle"/>
          </p:nvPr>
        </p:nvSpPr>
        <p:spPr>
          <a:xfrm>
            <a:off x="-100013" y="2071678"/>
            <a:ext cx="5946776" cy="3143272"/>
          </a:xfrm>
        </p:spPr>
        <p:txBody>
          <a:bodyPr/>
          <a:lstStyle/>
          <a:p>
            <a:pPr algn="ctr" eaLnBrk="1" hangingPunct="1"/>
            <a:r>
              <a:rPr lang="en-US" sz="4000" b="1" dirty="0" smtClean="0">
                <a:latin typeface="Arial" pitchFamily="34" charset="0"/>
                <a:cs typeface="Arial" pitchFamily="34" charset="0"/>
              </a:rPr>
              <a:t>KỸ THUẬT </a:t>
            </a:r>
            <a:br>
              <a:rPr lang="en-US" sz="4000" b="1" dirty="0" smtClean="0">
                <a:latin typeface="Arial" pitchFamily="34" charset="0"/>
                <a:cs typeface="Arial" pitchFamily="34" charset="0"/>
              </a:rPr>
            </a:br>
            <a:r>
              <a:rPr lang="en-US" sz="4000" b="1" dirty="0" smtClean="0">
                <a:latin typeface="Arial" pitchFamily="34" charset="0"/>
                <a:cs typeface="Arial" pitchFamily="34" charset="0"/>
              </a:rPr>
              <a:t/>
            </a:r>
            <a:br>
              <a:rPr lang="en-US" sz="4000" b="1" dirty="0" smtClean="0">
                <a:latin typeface="Arial" pitchFamily="34" charset="0"/>
                <a:cs typeface="Arial" pitchFamily="34" charset="0"/>
              </a:rPr>
            </a:br>
            <a:r>
              <a:rPr lang="en-US" sz="2400" b="1" spc="100" dirty="0" smtClean="0">
                <a:latin typeface="Arial" pitchFamily="34" charset="0"/>
                <a:cs typeface="Arial" pitchFamily="34" charset="0"/>
              </a:rPr>
              <a:t>LẤY MẪU, BẢO QUẢN </a:t>
            </a:r>
            <a:br>
              <a:rPr lang="en-US" sz="2400" b="1" spc="100" dirty="0" smtClean="0">
                <a:latin typeface="Arial" pitchFamily="34" charset="0"/>
                <a:cs typeface="Arial" pitchFamily="34" charset="0"/>
              </a:rPr>
            </a:br>
            <a:r>
              <a:rPr lang="en-US" sz="2400" b="1" spc="100" dirty="0" smtClean="0">
                <a:latin typeface="Arial" pitchFamily="34" charset="0"/>
                <a:cs typeface="Arial" pitchFamily="34" charset="0"/>
              </a:rPr>
              <a:t>&amp; VẬN CHUYỂN MẪU BỆNH PHẨM NGHI NHIỄM CORONA (</a:t>
            </a:r>
            <a:r>
              <a:rPr lang="en-US" sz="2400" b="1" spc="100" dirty="0" err="1" smtClean="0">
                <a:latin typeface="Arial" pitchFamily="34" charset="0"/>
                <a:cs typeface="Arial" pitchFamily="34" charset="0"/>
              </a:rPr>
              <a:t>nCoV</a:t>
            </a:r>
            <a:r>
              <a:rPr lang="en-US" sz="2400" b="1" spc="100" dirty="0" smtClean="0">
                <a:latin typeface="Arial" pitchFamily="34" charset="0"/>
                <a:cs typeface="Arial" pitchFamily="34" charset="0"/>
              </a:rPr>
              <a:t>)</a:t>
            </a:r>
            <a:endParaRPr lang="en-US" sz="4000" b="1" spc="100" dirty="0" smtClean="0">
              <a:latin typeface="Arial" pitchFamily="34" charset="0"/>
              <a:cs typeface="Arial" pitchFamily="34" charset="0"/>
            </a:endParaRPr>
          </a:p>
        </p:txBody>
      </p:sp>
      <p:sp>
        <p:nvSpPr>
          <p:cNvPr id="16386" name="Rectangle 3"/>
          <p:cNvSpPr>
            <a:spLocks noGrp="1" noChangeArrowheads="1"/>
          </p:cNvSpPr>
          <p:nvPr>
            <p:ph type="subTitle" idx="1"/>
          </p:nvPr>
        </p:nvSpPr>
        <p:spPr>
          <a:xfrm>
            <a:off x="0" y="457200"/>
            <a:ext cx="9144000" cy="914400"/>
          </a:xfrm>
        </p:spPr>
        <p:txBody>
          <a:bodyPr/>
          <a:lstStyle/>
          <a:p>
            <a:pPr algn="ctr" eaLnBrk="1" hangingPunct="1"/>
            <a:r>
              <a:rPr lang="en-US" sz="3200" dirty="0" smtClean="0">
                <a:latin typeface="Arial" pitchFamily="34" charset="0"/>
                <a:cs typeface="Arial" pitchFamily="34" charset="0"/>
              </a:rPr>
              <a:t>SỞ Y TẾ NINH BÌNH</a:t>
            </a:r>
          </a:p>
          <a:p>
            <a:pPr algn="ctr" eaLnBrk="1" hangingPunct="1"/>
            <a:r>
              <a:rPr lang="en-US" sz="3200" b="1" dirty="0" smtClean="0">
                <a:latin typeface="Arial" pitchFamily="34" charset="0"/>
                <a:cs typeface="Arial" pitchFamily="34" charset="0"/>
              </a:rPr>
              <a:t>TRUNG TÂM </a:t>
            </a:r>
            <a:r>
              <a:rPr lang="en-US" sz="3200" b="1" dirty="0" smtClean="0">
                <a:latin typeface="Arial" pitchFamily="34" charset="0"/>
                <a:cs typeface="Arial" pitchFamily="34" charset="0"/>
              </a:rPr>
              <a:t>Y TẾ HUYỆN NHO QUAN</a:t>
            </a:r>
            <a:endParaRPr lang="en-US" sz="3200" b="1" dirty="0" smtClean="0">
              <a:latin typeface="Arial" pitchFamily="34" charset="0"/>
              <a:cs typeface="Arial" pitchFamily="34" charset="0"/>
            </a:endParaRPr>
          </a:p>
          <a:p>
            <a:pPr algn="ctr" eaLnBrk="1" hangingPunct="1"/>
            <a:endParaRPr lang="en-US" sz="2800" b="1" dirty="0" smtClean="0">
              <a:latin typeface="Arial" charset="0"/>
              <a:cs typeface="Arial" charset="0"/>
            </a:endParaRPr>
          </a:p>
        </p:txBody>
      </p:sp>
      <p:cxnSp>
        <p:nvCxnSpPr>
          <p:cNvPr id="5" name="Đường kết nối thẳng 4"/>
          <p:cNvCxnSpPr/>
          <p:nvPr/>
        </p:nvCxnSpPr>
        <p:spPr bwMode="auto">
          <a:xfrm>
            <a:off x="2857488" y="1643050"/>
            <a:ext cx="3571900" cy="1588"/>
          </a:xfrm>
          <a:prstGeom prst="line">
            <a:avLst/>
          </a:prstGeom>
          <a:gradFill rotWithShape="1">
            <a:gsLst>
              <a:gs pos="0">
                <a:schemeClr val="bg2">
                  <a:gamma/>
                  <a:tint val="26667"/>
                  <a:invGamma/>
                </a:schemeClr>
              </a:gs>
              <a:gs pos="100000">
                <a:schemeClr val="bg2">
                  <a:alpha val="14999"/>
                </a:schemeClr>
              </a:gs>
            </a:gsLst>
            <a:lin ang="5400000" scaled="1"/>
          </a:gradFill>
          <a:ln w="6350" cap="flat" cmpd="sng" algn="ctr">
            <a:solidFill>
              <a:schemeClr val="bg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533400" y="457200"/>
            <a:ext cx="7315200" cy="715963"/>
          </a:xfrm>
        </p:spPr>
        <p:txBody>
          <a:bodyPr/>
          <a:lstStyle/>
          <a:p>
            <a:pPr algn="ctr"/>
            <a:r>
              <a:rPr lang="en-US" sz="3600" b="1" dirty="0" smtClean="0">
                <a:solidFill>
                  <a:schemeClr val="bg1"/>
                </a:solidFill>
                <a:latin typeface="Times New Roman" pitchFamily="18" charset="0"/>
                <a:cs typeface="Times New Roman" pitchFamily="18" charset="0"/>
              </a:rPr>
              <a:t>II- TIẾN HÀNH LẤY MẪU</a:t>
            </a:r>
            <a:endParaRPr lang="vi-VN" sz="3600" dirty="0" smtClean="0">
              <a:solidFill>
                <a:schemeClr val="bg1"/>
              </a:solidFill>
            </a:endParaRPr>
          </a:p>
        </p:txBody>
      </p:sp>
      <p:sp>
        <p:nvSpPr>
          <p:cNvPr id="3" name="Content Placeholder 2"/>
          <p:cNvSpPr>
            <a:spLocks noGrp="1"/>
          </p:cNvSpPr>
          <p:nvPr>
            <p:ph idx="1"/>
          </p:nvPr>
        </p:nvSpPr>
        <p:spPr>
          <a:xfrm>
            <a:off x="285720" y="1500174"/>
            <a:ext cx="8382000" cy="5214974"/>
          </a:xfrm>
        </p:spPr>
        <p:txBody>
          <a:bodyPr/>
          <a:lstStyle/>
          <a:p>
            <a:pPr marL="514350" indent="-514350">
              <a:spcBef>
                <a:spcPct val="50000"/>
              </a:spcBef>
              <a:buFont typeface="Wingdings" pitchFamily="2" charset="2"/>
              <a:buChar char="v"/>
              <a:tabLst>
                <a:tab pos="355600" algn="l"/>
              </a:tabLst>
            </a:pPr>
            <a:r>
              <a:rPr lang="en-US" sz="2600" dirty="0" err="1" smtClean="0">
                <a:latin typeface="Arial" pitchFamily="34" charset="0"/>
                <a:cs typeface="Arial" pitchFamily="34" charset="0"/>
              </a:rPr>
              <a:t>Dịch</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tỵ</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hầu</a:t>
            </a:r>
            <a:r>
              <a:rPr lang="en-US" sz="2600" dirty="0" smtClean="0">
                <a:latin typeface="Arial" pitchFamily="34" charset="0"/>
                <a:cs typeface="Arial" pitchFamily="34" charset="0"/>
              </a:rPr>
              <a:t>:</a:t>
            </a:r>
          </a:p>
          <a:p>
            <a:pPr marL="514350" indent="-514350">
              <a:spcBef>
                <a:spcPct val="50000"/>
              </a:spcBef>
              <a:buFont typeface="Symbol" pitchFamily="18" charset="2"/>
              <a:buChar char=""/>
              <a:tabLst>
                <a:tab pos="355600" algn="l"/>
              </a:tabLst>
            </a:pPr>
            <a:r>
              <a:rPr lang="pt-BR" sz="2600" dirty="0" smtClean="0">
                <a:latin typeface="Arial" pitchFamily="34" charset="0"/>
                <a:cs typeface="Arial" pitchFamily="34" charset="0"/>
              </a:rPr>
              <a:t>Yêu cầu bệnh nhân ngồi yên, mặt hơi ngửa;</a:t>
            </a:r>
          </a:p>
          <a:p>
            <a:pPr marL="514350" indent="-514350">
              <a:spcBef>
                <a:spcPct val="50000"/>
              </a:spcBef>
              <a:buFont typeface="Symbol" pitchFamily="18" charset="2"/>
              <a:buChar char=""/>
              <a:tabLst>
                <a:tab pos="355600" algn="l"/>
              </a:tabLst>
            </a:pPr>
            <a:r>
              <a:rPr lang="pt-BR" sz="2600" dirty="0" smtClean="0">
                <a:latin typeface="Arial" pitchFamily="34" charset="0"/>
                <a:cs typeface="Arial" pitchFamily="34" charset="0"/>
              </a:rPr>
              <a:t>Nghiêng đầu bệnh nhân ra sau 70 độ, tay đỡ sau cổ;</a:t>
            </a:r>
          </a:p>
          <a:p>
            <a:pPr marL="514350" indent="-514350">
              <a:spcBef>
                <a:spcPct val="50000"/>
              </a:spcBef>
              <a:buFont typeface="Symbol" pitchFamily="18" charset="2"/>
              <a:buChar char=""/>
              <a:tabLst>
                <a:tab pos="355600" algn="l"/>
              </a:tabLst>
            </a:pPr>
            <a:r>
              <a:rPr lang="pt-BR" sz="2600" dirty="0" smtClean="0">
                <a:latin typeface="Arial" pitchFamily="34" charset="0"/>
                <a:cs typeface="Arial" pitchFamily="34" charset="0"/>
              </a:rPr>
              <a:t>Tay kia đưa nhẹ nhàng tăm bông vào mũi, vừa đẩy vừa xoay giúp tăm bông vào sâu 1 khoảng bằng ½ độ dài từ cánh mũi đến dái tai cùng phía;</a:t>
            </a:r>
          </a:p>
          <a:p>
            <a:pPr marL="514350" indent="-514350">
              <a:spcBef>
                <a:spcPct val="50000"/>
              </a:spcBef>
              <a:buFont typeface="Symbol" pitchFamily="18" charset="2"/>
              <a:buChar char=""/>
              <a:tabLst>
                <a:tab pos="355600" algn="l"/>
              </a:tabLst>
            </a:pPr>
            <a:r>
              <a:rPr lang="pt-BR" sz="2600" dirty="0" smtClean="0">
                <a:latin typeface="Arial" pitchFamily="34" charset="0"/>
                <a:cs typeface="Arial" pitchFamily="34" charset="0"/>
              </a:rPr>
              <a:t>Giữ tăm bông tại chỗ lấy mẫu trong vòng 5 giây để đảm bảo dịch thấm tối đa;</a:t>
            </a:r>
          </a:p>
          <a:p>
            <a:pPr marL="514350" indent="-514350">
              <a:spcBef>
                <a:spcPct val="50000"/>
              </a:spcBef>
              <a:buFont typeface="Symbol" pitchFamily="18" charset="2"/>
              <a:buChar char=""/>
              <a:tabLst>
                <a:tab pos="355600" algn="l"/>
              </a:tabLst>
            </a:pPr>
            <a:r>
              <a:rPr lang="pt-BR" sz="2600" dirty="0" smtClean="0">
                <a:latin typeface="Arial" pitchFamily="34" charset="0"/>
                <a:cs typeface="Arial" pitchFamily="34" charset="0"/>
              </a:rPr>
              <a:t>Từ từ xoay và rút tăm bông ra</a:t>
            </a:r>
            <a:endParaRPr lang="vi-VN" sz="2600" dirty="0"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533400" y="457200"/>
            <a:ext cx="7315200" cy="715963"/>
          </a:xfrm>
        </p:spPr>
        <p:txBody>
          <a:bodyPr/>
          <a:lstStyle/>
          <a:p>
            <a:pPr algn="ctr"/>
            <a:r>
              <a:rPr lang="en-US" sz="3600" b="1" dirty="0" smtClean="0">
                <a:solidFill>
                  <a:schemeClr val="bg1"/>
                </a:solidFill>
                <a:latin typeface="Times New Roman" pitchFamily="18" charset="0"/>
                <a:cs typeface="Times New Roman" pitchFamily="18" charset="0"/>
              </a:rPr>
              <a:t>II- TIẾN HÀNH LẤY MẪU</a:t>
            </a:r>
            <a:endParaRPr lang="vi-VN" sz="3600" dirty="0" smtClean="0">
              <a:solidFill>
                <a:schemeClr val="bg1"/>
              </a:solidFill>
            </a:endParaRPr>
          </a:p>
        </p:txBody>
      </p:sp>
      <p:sp>
        <p:nvSpPr>
          <p:cNvPr id="3" name="Content Placeholder 2"/>
          <p:cNvSpPr>
            <a:spLocks noGrp="1"/>
          </p:cNvSpPr>
          <p:nvPr>
            <p:ph idx="1"/>
          </p:nvPr>
        </p:nvSpPr>
        <p:spPr>
          <a:xfrm>
            <a:off x="285720" y="1500174"/>
            <a:ext cx="8382000" cy="5214974"/>
          </a:xfrm>
        </p:spPr>
        <p:txBody>
          <a:bodyPr/>
          <a:lstStyle/>
          <a:p>
            <a:pPr marL="514350" indent="-514350">
              <a:spcBef>
                <a:spcPct val="50000"/>
              </a:spcBef>
              <a:buFont typeface="Symbol" pitchFamily="18" charset="2"/>
              <a:buChar char=""/>
              <a:tabLst>
                <a:tab pos="355600" algn="l"/>
              </a:tabLst>
            </a:pPr>
            <a:r>
              <a:rPr lang="pt-BR" sz="2400" i="1" dirty="0" smtClean="0">
                <a:latin typeface="Arial" pitchFamily="34" charset="0"/>
                <a:cs typeface="Arial" pitchFamily="34" charset="0"/>
              </a:rPr>
              <a:t>Lưu ý: nếu chưa đạt được độ sâu như vậy mà cảm thấy có lực cản rõ thì rút tăm bông ra và thử lấy mũi bên kia. Khi cảm thấy tăm bông chạm vào thành sau họng mũi thì dừng lại, xoay tròn rồi từ từ rút tăm bông ra.</a:t>
            </a:r>
          </a:p>
          <a:p>
            <a:pPr marL="514350" indent="-514350">
              <a:spcBef>
                <a:spcPct val="50000"/>
              </a:spcBef>
              <a:buFont typeface="Symbol" pitchFamily="18" charset="2"/>
              <a:buChar char=""/>
              <a:tabLst>
                <a:tab pos="355600" algn="l"/>
              </a:tabLst>
            </a:pPr>
            <a:r>
              <a:rPr lang="pt-BR" sz="2400" dirty="0" smtClean="0">
                <a:latin typeface="Arial" pitchFamily="34" charset="0"/>
                <a:cs typeface="Arial" pitchFamily="34" charset="0"/>
              </a:rPr>
              <a:t>Chuyển tăm bông vào ống đựng bệnh phẩm có chứa môi trường bảo quản virut.</a:t>
            </a:r>
          </a:p>
          <a:p>
            <a:pPr marL="514350" indent="-514350">
              <a:spcBef>
                <a:spcPct val="50000"/>
              </a:spcBef>
              <a:buFont typeface="Wingdings" pitchFamily="2" charset="2"/>
              <a:buChar char="v"/>
              <a:tabLst>
                <a:tab pos="355600" algn="l"/>
              </a:tabLst>
            </a:pPr>
            <a:r>
              <a:rPr lang="pt-BR" sz="2400" dirty="0" smtClean="0">
                <a:latin typeface="Arial" pitchFamily="34" charset="0"/>
                <a:cs typeface="Arial" pitchFamily="34" charset="0"/>
              </a:rPr>
              <a:t>Bảo quản bệnh phẩm</a:t>
            </a:r>
          </a:p>
          <a:p>
            <a:pPr marL="514350" indent="-514350">
              <a:spcBef>
                <a:spcPct val="50000"/>
              </a:spcBef>
              <a:buFont typeface="Symbol" pitchFamily="18" charset="2"/>
              <a:buChar char=""/>
              <a:tabLst>
                <a:tab pos="355600" algn="l"/>
              </a:tabLst>
            </a:pPr>
            <a:r>
              <a:rPr lang="pt-BR" sz="2400" dirty="0" smtClean="0">
                <a:latin typeface="Arial" pitchFamily="34" charset="0"/>
                <a:cs typeface="Arial" pitchFamily="34" charset="0"/>
              </a:rPr>
              <a:t>Tăm bông lấy dịch tỵ hầu và dịch ngoáy họng được bẻ tới phần bằng nắp của ống bảo quản; Đóng nắp, xiết chặt, bọc ngoài băng giấy parafin;</a:t>
            </a:r>
          </a:p>
          <a:p>
            <a:pPr marL="514350" indent="-514350">
              <a:spcBef>
                <a:spcPct val="50000"/>
              </a:spcBef>
              <a:buFont typeface="Symbol" pitchFamily="18" charset="2"/>
              <a:buChar char=""/>
              <a:tabLst>
                <a:tab pos="355600" algn="l"/>
              </a:tabLst>
            </a:pPr>
            <a:r>
              <a:rPr lang="pt-BR" sz="2400" dirty="0" smtClean="0">
                <a:latin typeface="Arial" pitchFamily="34" charset="0"/>
                <a:cs typeface="Arial" pitchFamily="34" charset="0"/>
              </a:rPr>
              <a:t>Bảo quản ở 2-8 độ C, vận chuyển tới phòng xét nghiệm trong vòng 72 giờ.</a:t>
            </a:r>
            <a:endParaRPr lang="vi-VN" sz="2400" dirty="0"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533400" y="457200"/>
            <a:ext cx="7315200" cy="715963"/>
          </a:xfrm>
        </p:spPr>
        <p:txBody>
          <a:bodyPr/>
          <a:lstStyle/>
          <a:p>
            <a:pPr algn="ctr"/>
            <a:r>
              <a:rPr lang="en-US" sz="3600" b="1" dirty="0" smtClean="0">
                <a:solidFill>
                  <a:schemeClr val="bg1"/>
                </a:solidFill>
                <a:latin typeface="Times New Roman" pitchFamily="18" charset="0"/>
                <a:cs typeface="Times New Roman" pitchFamily="18" charset="0"/>
              </a:rPr>
              <a:t>II- TIẾN HÀNH LẤY MẪU</a:t>
            </a:r>
            <a:endParaRPr lang="vi-VN" sz="3600" dirty="0" smtClean="0">
              <a:solidFill>
                <a:schemeClr val="bg1"/>
              </a:solidFill>
            </a:endParaRPr>
          </a:p>
        </p:txBody>
      </p:sp>
      <p:pic>
        <p:nvPicPr>
          <p:cNvPr id="159746" name="Picture 2"/>
          <p:cNvPicPr>
            <a:picLocks noGrp="1" noChangeAspect="1" noChangeArrowheads="1"/>
          </p:cNvPicPr>
          <p:nvPr>
            <p:ph idx="1"/>
          </p:nvPr>
        </p:nvPicPr>
        <p:blipFill>
          <a:blip r:embed="rId2"/>
          <a:srcRect/>
          <a:stretch>
            <a:fillRect/>
          </a:stretch>
        </p:blipFill>
        <p:spPr bwMode="auto">
          <a:xfrm>
            <a:off x="1785918" y="1928802"/>
            <a:ext cx="5357850" cy="40005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533400" y="457200"/>
            <a:ext cx="7315200" cy="715963"/>
          </a:xfrm>
        </p:spPr>
        <p:txBody>
          <a:bodyPr/>
          <a:lstStyle/>
          <a:p>
            <a:pPr algn="ctr"/>
            <a:r>
              <a:rPr lang="en-US" sz="3600" b="1" dirty="0" smtClean="0">
                <a:solidFill>
                  <a:schemeClr val="bg1"/>
                </a:solidFill>
                <a:latin typeface="Times New Roman" pitchFamily="18" charset="0"/>
                <a:cs typeface="Times New Roman" pitchFamily="18" charset="0"/>
              </a:rPr>
              <a:t>II- TIẾN HÀNH LẤY MẪU</a:t>
            </a:r>
            <a:endParaRPr lang="vi-VN" sz="3600" dirty="0" smtClean="0">
              <a:solidFill>
                <a:schemeClr val="bg1"/>
              </a:solidFill>
            </a:endParaRPr>
          </a:p>
        </p:txBody>
      </p:sp>
      <p:sp>
        <p:nvSpPr>
          <p:cNvPr id="3" name="Content Placeholder 2"/>
          <p:cNvSpPr>
            <a:spLocks noGrp="1"/>
          </p:cNvSpPr>
          <p:nvPr>
            <p:ph idx="1"/>
          </p:nvPr>
        </p:nvSpPr>
        <p:spPr>
          <a:xfrm>
            <a:off x="285720" y="1500174"/>
            <a:ext cx="8382000" cy="5214974"/>
          </a:xfrm>
        </p:spPr>
        <p:txBody>
          <a:bodyPr/>
          <a:lstStyle/>
          <a:p>
            <a:pPr marL="514350" indent="-514350">
              <a:spcBef>
                <a:spcPct val="50000"/>
              </a:spcBef>
              <a:buFont typeface="Wingdings" pitchFamily="2" charset="2"/>
              <a:buChar char="v"/>
              <a:tabLst>
                <a:tab pos="355600" algn="l"/>
              </a:tabLst>
            </a:pPr>
            <a:r>
              <a:rPr lang="pt-BR" sz="2400" b="1" i="1" dirty="0" smtClean="0">
                <a:latin typeface="Arial" pitchFamily="34" charset="0"/>
                <a:cs typeface="Arial" pitchFamily="34" charset="0"/>
              </a:rPr>
              <a:t>Lưu ý</a:t>
            </a:r>
            <a:r>
              <a:rPr lang="pt-BR" sz="2400" b="1" dirty="0" smtClean="0">
                <a:latin typeface="Arial" pitchFamily="34" charset="0"/>
                <a:cs typeface="Arial" pitchFamily="34" charset="0"/>
              </a:rPr>
              <a:t> </a:t>
            </a:r>
          </a:p>
          <a:p>
            <a:pPr marL="514350" indent="-514350">
              <a:spcBef>
                <a:spcPct val="50000"/>
              </a:spcBef>
              <a:buFont typeface="Symbol" pitchFamily="18" charset="2"/>
              <a:buChar char=""/>
              <a:tabLst>
                <a:tab pos="355600" algn="l"/>
              </a:tabLst>
            </a:pPr>
            <a:r>
              <a:rPr lang="pt-BR" sz="2400" dirty="0" smtClean="0">
                <a:latin typeface="Arial" pitchFamily="34" charset="0"/>
                <a:cs typeface="Arial" pitchFamily="34" charset="0"/>
              </a:rPr>
              <a:t>Đối với trẻ nhỏ đặt ngồi trên đùi của cha/mẹ, lưng của trẻ đối diện với phía ngực cha mẹ;</a:t>
            </a:r>
          </a:p>
          <a:p>
            <a:pPr marL="514350" indent="-514350">
              <a:spcBef>
                <a:spcPct val="50000"/>
              </a:spcBef>
              <a:buFont typeface="Symbol" pitchFamily="18" charset="2"/>
              <a:buChar char=""/>
              <a:tabLst>
                <a:tab pos="355600" algn="l"/>
              </a:tabLst>
            </a:pPr>
            <a:r>
              <a:rPr lang="pt-BR" sz="2400" dirty="0" smtClean="0">
                <a:latin typeface="Arial" pitchFamily="34" charset="0"/>
                <a:cs typeface="Arial" pitchFamily="34" charset="0"/>
              </a:rPr>
              <a:t>Trường hợp mẫu không thể chuyển được tới phòng xét nghiệm trong vòng 72 giờ phải bảo quản ở âm 70 độ C và được giữ lạnh âm 70 độ C trong suốt quá trình vận chuyển tới phòng xét nghiệm.</a:t>
            </a:r>
            <a:endParaRPr lang="vi-VN" sz="2400" dirty="0"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533400" y="457200"/>
            <a:ext cx="7315200" cy="715963"/>
          </a:xfrm>
        </p:spPr>
        <p:txBody>
          <a:bodyPr/>
          <a:lstStyle/>
          <a:p>
            <a:pPr algn="ctr"/>
            <a:r>
              <a:rPr lang="en-US" sz="3600" b="1" dirty="0" smtClean="0">
                <a:solidFill>
                  <a:schemeClr val="bg1"/>
                </a:solidFill>
                <a:latin typeface="Times New Roman" pitchFamily="18" charset="0"/>
                <a:cs typeface="Times New Roman" pitchFamily="18" charset="0"/>
              </a:rPr>
              <a:t>II- TIẾN HÀNH LẤY MẪU</a:t>
            </a:r>
            <a:endParaRPr lang="vi-VN" sz="3600" dirty="0" smtClean="0">
              <a:solidFill>
                <a:schemeClr val="bg1"/>
              </a:solidFill>
            </a:endParaRPr>
          </a:p>
        </p:txBody>
      </p:sp>
      <p:sp>
        <p:nvSpPr>
          <p:cNvPr id="3" name="Content Placeholder 2"/>
          <p:cNvSpPr>
            <a:spLocks noGrp="1"/>
          </p:cNvSpPr>
          <p:nvPr>
            <p:ph idx="1"/>
          </p:nvPr>
        </p:nvSpPr>
        <p:spPr>
          <a:xfrm>
            <a:off x="285720" y="1500174"/>
            <a:ext cx="8382000" cy="5214974"/>
          </a:xfrm>
        </p:spPr>
        <p:txBody>
          <a:bodyPr/>
          <a:lstStyle/>
          <a:p>
            <a:pPr marL="514350" indent="-514350">
              <a:spcBef>
                <a:spcPct val="50000"/>
              </a:spcBef>
              <a:buFont typeface="+mj-lt"/>
              <a:buAutoNum type="alphaLcParenR" startAt="2"/>
              <a:tabLst>
                <a:tab pos="355600" algn="l"/>
              </a:tabLst>
            </a:pPr>
            <a:r>
              <a:rPr lang="pt-BR" sz="2400" b="1" dirty="0" smtClean="0">
                <a:latin typeface="Arial" pitchFamily="34" charset="0"/>
                <a:cs typeface="Arial" pitchFamily="34" charset="0"/>
              </a:rPr>
              <a:t>Dịch súc họng</a:t>
            </a:r>
          </a:p>
          <a:p>
            <a:pPr marL="514350" indent="-514350">
              <a:spcBef>
                <a:spcPct val="50000"/>
              </a:spcBef>
              <a:buFont typeface="Symbol" pitchFamily="18" charset="2"/>
              <a:buChar char=""/>
              <a:tabLst>
                <a:tab pos="355600" algn="l"/>
              </a:tabLst>
            </a:pPr>
            <a:r>
              <a:rPr lang="pt-BR" sz="2400" dirty="0" smtClean="0">
                <a:latin typeface="Arial" pitchFamily="34" charset="0"/>
                <a:cs typeface="Arial" pitchFamily="34" charset="0"/>
              </a:rPr>
              <a:t>Cho bệnh nhân súc hòng băng 10 ml nước muối sinh lý;</a:t>
            </a:r>
          </a:p>
          <a:p>
            <a:pPr marL="514350" indent="-514350">
              <a:spcBef>
                <a:spcPct val="50000"/>
              </a:spcBef>
              <a:buFont typeface="Symbol" pitchFamily="18" charset="2"/>
              <a:buChar char=""/>
              <a:tabLst>
                <a:tab pos="355600" algn="l"/>
              </a:tabLst>
            </a:pPr>
            <a:r>
              <a:rPr lang="pt-BR" sz="2400" dirty="0" smtClean="0">
                <a:latin typeface="Arial" pitchFamily="34" charset="0"/>
                <a:cs typeface="Arial" pitchFamily="34" charset="0"/>
              </a:rPr>
              <a:t>Dùng pipet lấy 3 ml dịch súc họng của bệnh nhân vào ống đựng môi trường bảo quản (tỷ lệ 1:1).</a:t>
            </a:r>
          </a:p>
          <a:p>
            <a:pPr marL="514350" indent="-514350">
              <a:spcBef>
                <a:spcPct val="50000"/>
              </a:spcBef>
              <a:buFont typeface="Symbol" pitchFamily="18" charset="2"/>
              <a:buChar char=""/>
              <a:tabLst>
                <a:tab pos="355600" algn="l"/>
              </a:tabLst>
            </a:pPr>
            <a:endParaRPr lang="vi-VN" sz="2400" dirty="0"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533400" y="457200"/>
            <a:ext cx="7315200" cy="715963"/>
          </a:xfrm>
        </p:spPr>
        <p:txBody>
          <a:bodyPr/>
          <a:lstStyle/>
          <a:p>
            <a:pPr algn="ctr"/>
            <a:r>
              <a:rPr lang="en-US" sz="3600" b="1" dirty="0" smtClean="0">
                <a:solidFill>
                  <a:schemeClr val="bg1"/>
                </a:solidFill>
                <a:latin typeface="Times New Roman" pitchFamily="18" charset="0"/>
                <a:cs typeface="Times New Roman" pitchFamily="18" charset="0"/>
              </a:rPr>
              <a:t>II- TIẾN HÀNH LẤY MẪU</a:t>
            </a:r>
            <a:endParaRPr lang="vi-VN" sz="3600" dirty="0" smtClean="0">
              <a:solidFill>
                <a:schemeClr val="bg1"/>
              </a:solidFill>
            </a:endParaRPr>
          </a:p>
        </p:txBody>
      </p:sp>
      <p:sp>
        <p:nvSpPr>
          <p:cNvPr id="3" name="Content Placeholder 2"/>
          <p:cNvSpPr>
            <a:spLocks noGrp="1"/>
          </p:cNvSpPr>
          <p:nvPr>
            <p:ph idx="1"/>
          </p:nvPr>
        </p:nvSpPr>
        <p:spPr>
          <a:xfrm>
            <a:off x="285720" y="1500174"/>
            <a:ext cx="8382000" cy="5214974"/>
          </a:xfrm>
        </p:spPr>
        <p:txBody>
          <a:bodyPr/>
          <a:lstStyle/>
          <a:p>
            <a:pPr marL="514350" indent="-514350">
              <a:spcBef>
                <a:spcPct val="50000"/>
              </a:spcBef>
              <a:buFont typeface="+mj-lt"/>
              <a:buAutoNum type="arabicPeriod" startAt="3"/>
              <a:tabLst>
                <a:tab pos="355600" algn="l"/>
              </a:tabLst>
            </a:pPr>
            <a:r>
              <a:rPr lang="pt-BR" sz="2400" b="1" dirty="0" smtClean="0">
                <a:latin typeface="Arial" pitchFamily="34" charset="0"/>
                <a:cs typeface="Arial" pitchFamily="34" charset="0"/>
              </a:rPr>
              <a:t>Lưu ý chung</a:t>
            </a:r>
          </a:p>
          <a:p>
            <a:pPr marL="514350" indent="-514350">
              <a:spcBef>
                <a:spcPct val="50000"/>
              </a:spcBef>
              <a:buFont typeface="Symbol" pitchFamily="18" charset="2"/>
              <a:buChar char=""/>
              <a:tabLst>
                <a:tab pos="355600" algn="l"/>
              </a:tabLst>
            </a:pPr>
            <a:r>
              <a:rPr lang="en-US" sz="2400" dirty="0" err="1" smtClean="0">
                <a:latin typeface="Arial" pitchFamily="34" charset="0"/>
                <a:cs typeface="Arial" pitchFamily="34" charset="0"/>
              </a:rPr>
              <a:t>Ghi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rõ</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tên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tuổi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địa</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chỉ</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loại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bệnh</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phẩm</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ngày</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lấy</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mẫu</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trên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tuýp</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đựng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bệnh</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phẩm</a:t>
            </a:r>
            <a:r>
              <a:rPr lang="pt-BR" sz="2400" dirty="0" smtClean="0">
                <a:latin typeface="Arial" pitchFamily="34" charset="0"/>
                <a:cs typeface="Arial" pitchFamily="34" charset="0"/>
              </a:rPr>
              <a:t>;</a:t>
            </a:r>
          </a:p>
          <a:p>
            <a:pPr marL="514350" indent="-514350">
              <a:spcBef>
                <a:spcPct val="50000"/>
              </a:spcBef>
              <a:buFont typeface="Symbol" pitchFamily="18" charset="2"/>
              <a:buChar char=""/>
              <a:tabLst>
                <a:tab pos="355600" algn="l"/>
              </a:tabLst>
            </a:pPr>
            <a:r>
              <a:rPr lang="en-US" sz="2400" dirty="0" err="1" smtClean="0">
                <a:latin typeface="Arial" pitchFamily="34" charset="0"/>
                <a:cs typeface="Arial" pitchFamily="34" charset="0"/>
              </a:rPr>
              <a:t>Các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loại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bệnh</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phẩm</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thu</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thập</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tại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đường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hô</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hấp</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dưới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dịch</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nội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khí</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quản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phế</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nang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màng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phổi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phải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được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phối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hợp</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với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các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bác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sỹ</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lâm</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sàng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trong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quá</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trình</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thu</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thập</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mẫu</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bệnh</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phẩm</a:t>
            </a:r>
            <a:r>
              <a:rPr lang="en-US" sz="2400" dirty="0" smtClean="0">
                <a:latin typeface="Arial" pitchFamily="34" charset="0"/>
                <a:cs typeface="Arial" pitchFamily="34" charset="0"/>
              </a:rPr>
              <a:t>.</a:t>
            </a:r>
            <a:endParaRPr lang="vi-VN" sz="2400" dirty="0"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533400" y="457200"/>
            <a:ext cx="7315200" cy="715963"/>
          </a:xfrm>
        </p:spPr>
        <p:txBody>
          <a:bodyPr/>
          <a:lstStyle/>
          <a:p>
            <a:pPr algn="ctr"/>
            <a:r>
              <a:rPr lang="en-US" sz="3200" b="1" dirty="0" smtClean="0">
                <a:solidFill>
                  <a:schemeClr val="bg1"/>
                </a:solidFill>
                <a:latin typeface="Times New Roman" pitchFamily="18" charset="0"/>
                <a:cs typeface="Times New Roman" pitchFamily="18" charset="0"/>
              </a:rPr>
              <a:t>III- KHỬ TRÙNG DỤNG CỤ VÀ </a:t>
            </a:r>
            <a:br>
              <a:rPr lang="en-US" sz="3200" b="1" dirty="0" smtClean="0">
                <a:solidFill>
                  <a:schemeClr val="bg1"/>
                </a:solidFill>
                <a:latin typeface="Times New Roman" pitchFamily="18" charset="0"/>
                <a:cs typeface="Times New Roman" pitchFamily="18" charset="0"/>
              </a:rPr>
            </a:br>
            <a:r>
              <a:rPr lang="en-US" sz="3200" b="1" dirty="0" smtClean="0">
                <a:solidFill>
                  <a:schemeClr val="bg1"/>
                </a:solidFill>
                <a:latin typeface="Times New Roman" pitchFamily="18" charset="0"/>
                <a:cs typeface="Times New Roman" pitchFamily="18" charset="0"/>
              </a:rPr>
              <a:t>TẨY TRÙNG KHU VỰC LẤY MẪU</a:t>
            </a:r>
            <a:endParaRPr lang="vi-VN" sz="3200" dirty="0" smtClean="0">
              <a:solidFill>
                <a:schemeClr val="bg1"/>
              </a:solidFill>
            </a:endParaRPr>
          </a:p>
        </p:txBody>
      </p:sp>
      <p:sp>
        <p:nvSpPr>
          <p:cNvPr id="3" name="Content Placeholder 2"/>
          <p:cNvSpPr>
            <a:spLocks noGrp="1"/>
          </p:cNvSpPr>
          <p:nvPr>
            <p:ph idx="1"/>
          </p:nvPr>
        </p:nvSpPr>
        <p:spPr>
          <a:xfrm>
            <a:off x="285720" y="1571612"/>
            <a:ext cx="8382000" cy="5072098"/>
          </a:xfrm>
        </p:spPr>
        <p:txBody>
          <a:bodyPr/>
          <a:lstStyle/>
          <a:p>
            <a:pPr marL="514350" indent="-514350">
              <a:spcBef>
                <a:spcPct val="50000"/>
              </a:spcBef>
              <a:buFont typeface="Symbol" pitchFamily="18" charset="2"/>
              <a:buChar char=""/>
              <a:tabLst>
                <a:tab pos="355600" algn="l"/>
              </a:tabLst>
            </a:pPr>
            <a:r>
              <a:rPr lang="pt-BR" sz="2400" dirty="0" smtClean="0">
                <a:latin typeface="Arial" pitchFamily="34" charset="0"/>
                <a:cs typeface="Arial" pitchFamily="34" charset="0"/>
              </a:rPr>
              <a:t>Thực hiện khử trùng dụng cụ và tẩy trùng khu vực lấy mẫu theo qui định về ATSH đối với nhóm bệnh truyền nhiễm mức độ A;</a:t>
            </a:r>
          </a:p>
          <a:p>
            <a:pPr marL="514350" indent="-514350">
              <a:spcBef>
                <a:spcPct val="50000"/>
              </a:spcBef>
              <a:buFont typeface="Symbol" pitchFamily="18" charset="2"/>
              <a:buChar char=""/>
              <a:tabLst>
                <a:tab pos="355600" algn="l"/>
              </a:tabLst>
            </a:pPr>
            <a:r>
              <a:rPr lang="pt-BR" sz="2400" dirty="0" smtClean="0">
                <a:latin typeface="Arial" pitchFamily="34" charset="0"/>
                <a:cs typeface="Arial" pitchFamily="34" charset="0"/>
              </a:rPr>
              <a:t>Thu gom toàn bộ trang phục bảo hộ, dụng cụ sử dụng 1 lần... vào túi nilon màu vàng theo qui định, bọc dán kín, hấp ướt ở 120 độ C trong 30 phút sau đó mới được gom cùng rác thải y tế;</a:t>
            </a:r>
          </a:p>
          <a:p>
            <a:pPr marL="514350" indent="-514350">
              <a:spcBef>
                <a:spcPct val="50000"/>
              </a:spcBef>
              <a:buFont typeface="Symbol" pitchFamily="18" charset="2"/>
              <a:buChar char=""/>
              <a:tabLst>
                <a:tab pos="355600" algn="l"/>
              </a:tabLst>
            </a:pPr>
            <a:r>
              <a:rPr lang="en-US" sz="2400" dirty="0" err="1" smtClean="0">
                <a:latin typeface="Arial" pitchFamily="34" charset="0"/>
                <a:cs typeface="Arial" pitchFamily="34" charset="0"/>
              </a:rPr>
              <a:t>Các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dụng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cụ</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kim</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loại</a:t>
            </a:r>
            <a:r>
              <a:rPr lang="en-US" sz="2400" dirty="0" smtClean="0">
                <a:latin typeface="Arial" pitchFamily="34" charset="0"/>
                <a:cs typeface="Arial" pitchFamily="34" charset="0"/>
              </a:rPr>
              <a:t>, box </a:t>
            </a:r>
            <a:r>
              <a:rPr lang="en-US" sz="2400" dirty="0" err="1" smtClean="0">
                <a:latin typeface="Arial" pitchFamily="34" charset="0"/>
                <a:cs typeface="Arial" pitchFamily="34" charset="0"/>
              </a:rPr>
              <a:t>lạnh</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được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vệ</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sinh</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bằng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xà</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phòng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và</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tẩy</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trùng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bằng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Cloramin</a:t>
            </a:r>
            <a:r>
              <a:rPr lang="en-US" sz="2400" dirty="0" smtClean="0">
                <a:latin typeface="Arial" pitchFamily="34" charset="0"/>
                <a:cs typeface="Arial" pitchFamily="34" charset="0"/>
              </a:rPr>
              <a:t> B 0,1%;</a:t>
            </a:r>
          </a:p>
          <a:p>
            <a:pPr marL="514350" indent="-514350">
              <a:spcBef>
                <a:spcPct val="50000"/>
              </a:spcBef>
              <a:buFont typeface="Symbol" pitchFamily="18" charset="2"/>
              <a:buChar char=""/>
              <a:tabLst>
                <a:tab pos="355600" algn="l"/>
              </a:tabLst>
            </a:pPr>
            <a:r>
              <a:rPr lang="en-US" sz="2400" dirty="0" err="1" smtClean="0">
                <a:latin typeface="Arial" pitchFamily="34" charset="0"/>
                <a:cs typeface="Arial" pitchFamily="34" charset="0"/>
              </a:rPr>
              <a:t>Người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thực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hiện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lấy</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mẫu</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sau</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khi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hoàn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thành</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các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công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đoạn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khử</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trùng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thực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hiện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rửa</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tay</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bằng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xà</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phòng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và</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tẩy</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trùng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bằng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Cloramin</a:t>
            </a:r>
            <a:r>
              <a:rPr lang="en-US" sz="2400" dirty="0" smtClean="0">
                <a:latin typeface="Arial" pitchFamily="34" charset="0"/>
                <a:cs typeface="Arial" pitchFamily="34" charset="0"/>
              </a:rPr>
              <a:t> B 0,1 %.</a:t>
            </a:r>
            <a:endParaRPr lang="vi-VN" sz="2400" dirty="0"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533400" y="457200"/>
            <a:ext cx="7315200" cy="715963"/>
          </a:xfrm>
        </p:spPr>
        <p:txBody>
          <a:bodyPr/>
          <a:lstStyle/>
          <a:p>
            <a:pPr algn="ctr"/>
            <a:r>
              <a:rPr lang="en-US" sz="3200" b="1" dirty="0" smtClean="0">
                <a:solidFill>
                  <a:schemeClr val="bg1"/>
                </a:solidFill>
                <a:latin typeface="Times New Roman" pitchFamily="18" charset="0"/>
                <a:cs typeface="Times New Roman" pitchFamily="18" charset="0"/>
              </a:rPr>
              <a:t>IV- BẢO QUẢN, ĐÓNG GÓI VÀ VẬN CHUYỂN TỚI PHÒNG XÉT NGHIỆM</a:t>
            </a:r>
            <a:endParaRPr lang="vi-VN" sz="3200" dirty="0" smtClean="0">
              <a:solidFill>
                <a:schemeClr val="bg1"/>
              </a:solidFill>
            </a:endParaRPr>
          </a:p>
        </p:txBody>
      </p:sp>
      <p:sp>
        <p:nvSpPr>
          <p:cNvPr id="3" name="Content Placeholder 2"/>
          <p:cNvSpPr>
            <a:spLocks noGrp="1"/>
          </p:cNvSpPr>
          <p:nvPr>
            <p:ph idx="1"/>
          </p:nvPr>
        </p:nvSpPr>
        <p:spPr>
          <a:xfrm>
            <a:off x="285720" y="1571612"/>
            <a:ext cx="8382000" cy="5072098"/>
          </a:xfrm>
        </p:spPr>
        <p:txBody>
          <a:bodyPr/>
          <a:lstStyle/>
          <a:p>
            <a:pPr marL="514350" indent="-514350">
              <a:spcBef>
                <a:spcPct val="50000"/>
              </a:spcBef>
              <a:buFont typeface="+mj-lt"/>
              <a:buAutoNum type="arabicPeriod"/>
              <a:tabLst>
                <a:tab pos="355600" algn="l"/>
              </a:tabLst>
            </a:pPr>
            <a:r>
              <a:rPr lang="pt-BR" sz="2400" b="1" dirty="0" smtClean="0">
                <a:latin typeface="Arial" pitchFamily="34" charset="0"/>
                <a:cs typeface="Arial" pitchFamily="34" charset="0"/>
              </a:rPr>
              <a:t>Bảo quản</a:t>
            </a:r>
          </a:p>
          <a:p>
            <a:pPr marL="514350" indent="-514350">
              <a:spcBef>
                <a:spcPct val="50000"/>
              </a:spcBef>
              <a:buNone/>
              <a:tabLst>
                <a:tab pos="355600" algn="l"/>
              </a:tabLst>
            </a:pPr>
            <a:r>
              <a:rPr lang="pt-BR" sz="2400" dirty="0" smtClean="0">
                <a:latin typeface="Arial" pitchFamily="34" charset="0"/>
                <a:cs typeface="Arial" pitchFamily="34" charset="0"/>
              </a:rPr>
              <a:t>Bệnh phẩm sau khi thu thập phải được chuyển tới phòng xét nghiệm trong thời gian ngắn nhất.</a:t>
            </a:r>
          </a:p>
          <a:p>
            <a:pPr marL="514350" indent="-514350">
              <a:spcBef>
                <a:spcPct val="50000"/>
              </a:spcBef>
              <a:buFont typeface="Symbol" pitchFamily="18" charset="2"/>
              <a:buChar char=""/>
              <a:tabLst>
                <a:tab pos="355600" algn="l"/>
              </a:tabLst>
            </a:pPr>
            <a:r>
              <a:rPr lang="en-US" sz="2400" dirty="0" err="1" smtClean="0">
                <a:latin typeface="Arial" pitchFamily="34" charset="0"/>
                <a:cs typeface="Arial" pitchFamily="34" charset="0"/>
              </a:rPr>
              <a:t>Bệnh</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phẩm</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được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bảo</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quản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tại</a:t>
            </a:r>
            <a:r>
              <a:rPr lang="en-US" sz="2400" dirty="0" smtClean="0">
                <a:latin typeface="Arial" pitchFamily="34" charset="0"/>
                <a:cs typeface="Arial" pitchFamily="34" charset="0"/>
              </a:rPr>
              <a:t> 2-8°C </a:t>
            </a:r>
            <a:r>
              <a:rPr lang="en-US" sz="2400" dirty="0" err="1" smtClean="0">
                <a:latin typeface="Arial" pitchFamily="34" charset="0"/>
                <a:cs typeface="Arial" pitchFamily="34" charset="0"/>
              </a:rPr>
              <a:t>và</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vận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chuyển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tới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phòng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xét</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nghiệm</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trước</a:t>
            </a:r>
            <a:r>
              <a:rPr lang="en-US" sz="2400" dirty="0" smtClean="0">
                <a:latin typeface="Arial" pitchFamily="34" charset="0"/>
                <a:cs typeface="Arial" pitchFamily="34" charset="0"/>
              </a:rPr>
              <a:t> 48 </a:t>
            </a:r>
            <a:r>
              <a:rPr lang="en-US" sz="2400" dirty="0" err="1" smtClean="0">
                <a:latin typeface="Arial" pitchFamily="34" charset="0"/>
                <a:cs typeface="Arial" pitchFamily="34" charset="0"/>
              </a:rPr>
              <a:t>tiếng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từ</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khi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thu</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thập</a:t>
            </a:r>
            <a:r>
              <a:rPr lang="pt-BR" sz="2400" dirty="0" smtClean="0">
                <a:latin typeface="Arial" pitchFamily="34" charset="0"/>
                <a:cs typeface="Arial" pitchFamily="34" charset="0"/>
              </a:rPr>
              <a:t>;</a:t>
            </a:r>
          </a:p>
          <a:p>
            <a:pPr marL="514350" indent="-514350">
              <a:spcBef>
                <a:spcPct val="50000"/>
              </a:spcBef>
              <a:buFont typeface="Symbol" pitchFamily="18" charset="2"/>
              <a:buChar char=""/>
              <a:tabLst>
                <a:tab pos="355600" algn="l"/>
              </a:tabLst>
            </a:pPr>
            <a:r>
              <a:rPr lang="en-US" sz="2400" dirty="0" err="1" smtClean="0">
                <a:latin typeface="Arial" pitchFamily="34" charset="0"/>
                <a:cs typeface="Arial" pitchFamily="34" charset="0"/>
              </a:rPr>
              <a:t>Không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bảo</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bệnh</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phẩm</a:t>
            </a:r>
            <a:r>
              <a:rPr lang="en-US" sz="2400" dirty="0" smtClean="0">
                <a:latin typeface="Arial" pitchFamily="34" charset="0"/>
                <a:cs typeface="Arial" pitchFamily="34" charset="0"/>
              </a:rPr>
              <a:t> ở </a:t>
            </a:r>
            <a:r>
              <a:rPr lang="en-US" sz="2400" dirty="0" err="1" smtClean="0">
                <a:latin typeface="Arial" pitchFamily="34" charset="0"/>
                <a:cs typeface="Arial" pitchFamily="34" charset="0"/>
              </a:rPr>
              <a:t>ngăn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đá</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tủ</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lạnh</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hoặc</a:t>
            </a:r>
            <a:r>
              <a:rPr lang="en-US" sz="2400" dirty="0" smtClean="0">
                <a:latin typeface="Arial" pitchFamily="34" charset="0"/>
                <a:cs typeface="Arial" pitchFamily="34" charset="0"/>
              </a:rPr>
              <a:t> -20°C</a:t>
            </a:r>
            <a:r>
              <a:rPr lang="en-US" sz="2400" dirty="0">
                <a:latin typeface="Arial" pitchFamily="34" charset="0"/>
                <a:cs typeface="Arial" pitchFamily="34" charset="0"/>
              </a:rPr>
              <a:t>.</a:t>
            </a: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533400" y="457200"/>
            <a:ext cx="7315200" cy="715963"/>
          </a:xfrm>
        </p:spPr>
        <p:txBody>
          <a:bodyPr/>
          <a:lstStyle/>
          <a:p>
            <a:pPr algn="ctr"/>
            <a:r>
              <a:rPr lang="en-US" sz="3200" b="1" dirty="0" smtClean="0">
                <a:solidFill>
                  <a:schemeClr val="bg1"/>
                </a:solidFill>
                <a:latin typeface="Times New Roman" pitchFamily="18" charset="0"/>
                <a:cs typeface="Times New Roman" pitchFamily="18" charset="0"/>
              </a:rPr>
              <a:t>IV- BẢO QUẢN, ĐÓNG GÓI VÀ VẬN CHUYỂN TỚI PHÒNG XÉT NGHIỆM</a:t>
            </a:r>
            <a:endParaRPr lang="vi-VN" sz="3200" dirty="0" smtClean="0">
              <a:solidFill>
                <a:schemeClr val="bg1"/>
              </a:solidFill>
            </a:endParaRPr>
          </a:p>
        </p:txBody>
      </p:sp>
      <p:sp>
        <p:nvSpPr>
          <p:cNvPr id="3" name="Content Placeholder 2"/>
          <p:cNvSpPr>
            <a:spLocks noGrp="1"/>
          </p:cNvSpPr>
          <p:nvPr>
            <p:ph idx="1"/>
          </p:nvPr>
        </p:nvSpPr>
        <p:spPr>
          <a:xfrm>
            <a:off x="285720" y="1428736"/>
            <a:ext cx="8382000" cy="5072098"/>
          </a:xfrm>
        </p:spPr>
        <p:txBody>
          <a:bodyPr/>
          <a:lstStyle/>
          <a:p>
            <a:pPr marL="514350" indent="-514350">
              <a:spcBef>
                <a:spcPct val="50000"/>
              </a:spcBef>
              <a:buFont typeface="+mj-lt"/>
              <a:buAutoNum type="arabicPeriod" startAt="2"/>
              <a:tabLst>
                <a:tab pos="355600" algn="l"/>
              </a:tabLst>
            </a:pPr>
            <a:r>
              <a:rPr lang="pt-BR" sz="2350" b="1" dirty="0" smtClean="0">
                <a:latin typeface="Arial" pitchFamily="34" charset="0"/>
                <a:cs typeface="Arial" pitchFamily="34" charset="0"/>
              </a:rPr>
              <a:t>Đóng gói bệnh phẩm</a:t>
            </a:r>
          </a:p>
          <a:p>
            <a:pPr marL="514350" indent="-514350">
              <a:spcBef>
                <a:spcPct val="50000"/>
              </a:spcBef>
              <a:buNone/>
              <a:tabLst>
                <a:tab pos="355600" algn="l"/>
              </a:tabLst>
            </a:pPr>
            <a:r>
              <a:rPr lang="pt-BR" sz="2350" dirty="0" smtClean="0">
                <a:latin typeface="Arial" pitchFamily="34" charset="0"/>
                <a:cs typeface="Arial" pitchFamily="34" charset="0"/>
              </a:rPr>
              <a:t>Bệnh phẩm khi vận chuyển phải được đóng gói 3 lớp bảo vệ, theo qui định của Tổ chức Y tế thế giới.</a:t>
            </a:r>
          </a:p>
          <a:p>
            <a:pPr marL="514350" indent="-514350">
              <a:spcBef>
                <a:spcPct val="50000"/>
              </a:spcBef>
              <a:buFont typeface="Symbol" pitchFamily="18" charset="2"/>
              <a:buChar char=""/>
              <a:tabLst>
                <a:tab pos="355600" algn="l"/>
              </a:tabLst>
            </a:pPr>
            <a:r>
              <a:rPr lang="en-US" sz="2350" dirty="0" err="1" smtClean="0">
                <a:latin typeface="Arial" pitchFamily="34" charset="0"/>
                <a:cs typeface="Arial" pitchFamily="34" charset="0"/>
              </a:rPr>
              <a:t>Tuýp</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bệnh</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phẩm</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bọc</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bằng</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parafi</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nếu</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có</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bọc</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bằng</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giấy</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thấm</a:t>
            </a:r>
            <a:r>
              <a:rPr lang="pt-BR" sz="2350" dirty="0" smtClean="0">
                <a:latin typeface="Arial" pitchFamily="34" charset="0"/>
                <a:cs typeface="Arial" pitchFamily="34" charset="0"/>
              </a:rPr>
              <a:t>;</a:t>
            </a:r>
          </a:p>
          <a:p>
            <a:pPr marL="514350" indent="-514350">
              <a:spcBef>
                <a:spcPct val="50000"/>
              </a:spcBef>
              <a:buFont typeface="Symbol" pitchFamily="18" charset="2"/>
              <a:buChar char=""/>
              <a:tabLst>
                <a:tab pos="355600" algn="l"/>
              </a:tabLst>
            </a:pPr>
            <a:r>
              <a:rPr lang="en-US" sz="2350" dirty="0" err="1" smtClean="0">
                <a:latin typeface="Arial" pitchFamily="34" charset="0"/>
                <a:cs typeface="Arial" pitchFamily="34" charset="0"/>
              </a:rPr>
              <a:t>Tuýp</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bệnh</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phẩm</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được</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đưa</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vào</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túi</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vận</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chuyển</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hoặc</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lọ</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kín</a:t>
            </a:r>
            <a:r>
              <a:rPr lang="en-US" sz="2350" dirty="0" smtClean="0">
                <a:latin typeface="Arial" pitchFamily="34" charset="0"/>
                <a:cs typeface="Arial" pitchFamily="34" charset="0"/>
              </a:rPr>
              <a:t>;</a:t>
            </a:r>
          </a:p>
          <a:p>
            <a:pPr marL="514350" indent="-514350">
              <a:spcBef>
                <a:spcPct val="50000"/>
              </a:spcBef>
              <a:buFont typeface="Symbol" pitchFamily="18" charset="2"/>
              <a:buChar char=""/>
              <a:tabLst>
                <a:tab pos="355600" algn="l"/>
              </a:tabLst>
            </a:pPr>
            <a:r>
              <a:rPr lang="en-US" sz="2350" dirty="0" err="1" smtClean="0">
                <a:latin typeface="Arial" pitchFamily="34" charset="0"/>
                <a:cs typeface="Arial" pitchFamily="34" charset="0"/>
              </a:rPr>
              <a:t>Túi</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bệnh</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phẩm</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hoặc</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lọ</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kín</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được</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bọc</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bằng</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giấy</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thấm</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có</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tẩm</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chất</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tẩy</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trùng</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Cloramin</a:t>
            </a:r>
            <a:r>
              <a:rPr lang="en-US" sz="2350" dirty="0" smtClean="0">
                <a:latin typeface="Arial" pitchFamily="34" charset="0"/>
                <a:cs typeface="Arial" pitchFamily="34" charset="0"/>
              </a:rPr>
              <a:t> B 0,1 % </a:t>
            </a:r>
            <a:r>
              <a:rPr lang="en-US" sz="2350" dirty="0" err="1" smtClean="0">
                <a:latin typeface="Arial" pitchFamily="34" charset="0"/>
                <a:cs typeface="Arial" pitchFamily="34" charset="0"/>
              </a:rPr>
              <a:t>và</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đưa</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vào</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lớp</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túi</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nilon</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thứ</a:t>
            </a:r>
            <a:r>
              <a:rPr lang="en-US" sz="2350" dirty="0" smtClean="0">
                <a:latin typeface="Arial" pitchFamily="34" charset="0"/>
                <a:cs typeface="Arial" pitchFamily="34" charset="0"/>
              </a:rPr>
              <a:t> 2, </a:t>
            </a:r>
            <a:r>
              <a:rPr lang="en-US" sz="2350" dirty="0" err="1" smtClean="0">
                <a:latin typeface="Arial" pitchFamily="34" charset="0"/>
                <a:cs typeface="Arial" pitchFamily="34" charset="0"/>
              </a:rPr>
              <a:t>buộc</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chặt</a:t>
            </a:r>
            <a:r>
              <a:rPr lang="en-US" sz="2350" dirty="0" smtClean="0">
                <a:latin typeface="Arial" pitchFamily="34" charset="0"/>
                <a:cs typeface="Arial" pitchFamily="34" charset="0"/>
              </a:rPr>
              <a:t>;</a:t>
            </a:r>
          </a:p>
          <a:p>
            <a:pPr marL="514350" indent="-514350">
              <a:spcBef>
                <a:spcPct val="50000"/>
              </a:spcBef>
              <a:buFont typeface="Symbol" pitchFamily="18" charset="2"/>
              <a:buChar char=""/>
              <a:tabLst>
                <a:tab pos="355600" algn="l"/>
              </a:tabLst>
            </a:pPr>
            <a:r>
              <a:rPr lang="en-US" sz="2350" dirty="0" err="1" smtClean="0">
                <a:latin typeface="Arial" pitchFamily="34" charset="0"/>
                <a:cs typeface="Arial" pitchFamily="34" charset="0"/>
              </a:rPr>
              <a:t>Toàn</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bộ</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túi</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bệnh</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phẩm</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được</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chuyển</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vào</a:t>
            </a:r>
            <a:r>
              <a:rPr lang="en-US" sz="2350" dirty="0" smtClean="0">
                <a:latin typeface="Arial" pitchFamily="34" charset="0"/>
                <a:cs typeface="Arial" pitchFamily="34" charset="0"/>
              </a:rPr>
              <a:t> box </a:t>
            </a:r>
            <a:r>
              <a:rPr lang="en-US" sz="2350" dirty="0" err="1" smtClean="0">
                <a:latin typeface="Arial" pitchFamily="34" charset="0"/>
                <a:cs typeface="Arial" pitchFamily="34" charset="0"/>
              </a:rPr>
              <a:t>lạnh</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có</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ký</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hiệu</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bệnh</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phẩm</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sinh</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học</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không</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lộn</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ngược</a:t>
            </a:r>
            <a:r>
              <a:rPr lang="en-US" sz="2350" dirty="0" smtClean="0">
                <a:latin typeface="Arial" pitchFamily="34" charset="0"/>
                <a:cs typeface="Arial" pitchFamily="34" charset="0"/>
              </a:rPr>
              <a:t>.</a:t>
            </a:r>
            <a:endParaRPr lang="vi-VN" sz="2350" dirty="0" err="1"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533400" y="457200"/>
            <a:ext cx="7315200" cy="715963"/>
          </a:xfrm>
        </p:spPr>
        <p:txBody>
          <a:bodyPr/>
          <a:lstStyle/>
          <a:p>
            <a:pPr algn="ctr"/>
            <a:r>
              <a:rPr lang="en-US" sz="3200" b="1" dirty="0" smtClean="0">
                <a:solidFill>
                  <a:schemeClr val="bg1"/>
                </a:solidFill>
                <a:latin typeface="Times New Roman" pitchFamily="18" charset="0"/>
                <a:cs typeface="Times New Roman" pitchFamily="18" charset="0"/>
              </a:rPr>
              <a:t>IV- BẢO QUẢN, ĐÓNG GÓI VÀ VẬN CHUYỂN TỚI PHÒNG XÉT NGHIỆM</a:t>
            </a:r>
            <a:endParaRPr lang="vi-VN" sz="3200" dirty="0" smtClean="0">
              <a:solidFill>
                <a:schemeClr val="bg1"/>
              </a:solidFill>
            </a:endParaRPr>
          </a:p>
        </p:txBody>
      </p:sp>
      <p:sp>
        <p:nvSpPr>
          <p:cNvPr id="3" name="Content Placeholder 2"/>
          <p:cNvSpPr>
            <a:spLocks noGrp="1"/>
          </p:cNvSpPr>
          <p:nvPr>
            <p:ph idx="1"/>
          </p:nvPr>
        </p:nvSpPr>
        <p:spPr>
          <a:xfrm>
            <a:off x="285720" y="1428736"/>
            <a:ext cx="8382000" cy="5072098"/>
          </a:xfrm>
        </p:spPr>
        <p:txBody>
          <a:bodyPr/>
          <a:lstStyle/>
          <a:p>
            <a:pPr marL="514350" indent="-514350">
              <a:spcBef>
                <a:spcPct val="50000"/>
              </a:spcBef>
              <a:buFont typeface="+mj-lt"/>
              <a:buAutoNum type="arabicPeriod" startAt="3"/>
              <a:tabLst>
                <a:tab pos="355600" algn="l"/>
              </a:tabLst>
            </a:pPr>
            <a:r>
              <a:rPr lang="pt-BR" sz="2350" b="1" dirty="0" smtClean="0">
                <a:latin typeface="Arial" pitchFamily="34" charset="0"/>
                <a:cs typeface="Arial" pitchFamily="34" charset="0"/>
              </a:rPr>
              <a:t>Vận chuyển bệnh phẩm tới phòng xét nghiệm</a:t>
            </a:r>
          </a:p>
          <a:p>
            <a:pPr marL="514350" indent="-514350">
              <a:spcBef>
                <a:spcPct val="50000"/>
              </a:spcBef>
              <a:buNone/>
              <a:tabLst>
                <a:tab pos="355600" algn="l"/>
              </a:tabLst>
            </a:pPr>
            <a:r>
              <a:rPr lang="pt-BR" sz="2350" dirty="0" smtClean="0">
                <a:latin typeface="Arial" pitchFamily="34" charset="0"/>
                <a:cs typeface="Arial" pitchFamily="34" charset="0"/>
              </a:rPr>
              <a:t>Bệnh phẩm được vận chuyển tới phòng xét nghiệm bằng phương tiện chuyên dụng, không vận chuyển bằng phương tiện giao thông công cộng.</a:t>
            </a:r>
          </a:p>
          <a:p>
            <a:pPr marL="514350" indent="-514350">
              <a:spcBef>
                <a:spcPct val="50000"/>
              </a:spcBef>
              <a:buFont typeface="Symbol" pitchFamily="18" charset="2"/>
              <a:buChar char=""/>
              <a:tabLst>
                <a:tab pos="355600" algn="l"/>
              </a:tabLst>
            </a:pPr>
            <a:r>
              <a:rPr lang="en-US" sz="2350" dirty="0" err="1" smtClean="0">
                <a:latin typeface="Arial" pitchFamily="34" charset="0"/>
                <a:cs typeface="Arial" pitchFamily="34" charset="0"/>
              </a:rPr>
              <a:t>Bệnh</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phẩm</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được</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vận</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chuyển</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tới</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phòng</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xét</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nghiệm</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trong</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thời</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gian</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càng</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ngắn</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càng</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tốt</a:t>
            </a:r>
            <a:r>
              <a:rPr lang="pt-BR" sz="2350" dirty="0" smtClean="0">
                <a:latin typeface="Arial" pitchFamily="34" charset="0"/>
                <a:cs typeface="Arial" pitchFamily="34" charset="0"/>
              </a:rPr>
              <a:t>;</a:t>
            </a:r>
          </a:p>
          <a:p>
            <a:pPr marL="514350" indent="-514350">
              <a:spcBef>
                <a:spcPct val="50000"/>
              </a:spcBef>
              <a:buFont typeface="Symbol" pitchFamily="18" charset="2"/>
              <a:buChar char=""/>
              <a:tabLst>
                <a:tab pos="355600" algn="l"/>
              </a:tabLst>
            </a:pPr>
            <a:r>
              <a:rPr lang="en-US" sz="2350" dirty="0" err="1" smtClean="0">
                <a:latin typeface="Arial" pitchFamily="34" charset="0"/>
                <a:cs typeface="Arial" pitchFamily="34" charset="0"/>
              </a:rPr>
              <a:t>Bảo</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quản</a:t>
            </a:r>
            <a:r>
              <a:rPr lang="en-US" sz="2350" dirty="0" smtClean="0">
                <a:latin typeface="Arial" pitchFamily="34" charset="0"/>
                <a:cs typeface="Arial" pitchFamily="34" charset="0"/>
              </a:rPr>
              <a:t> ở 4 </a:t>
            </a:r>
            <a:r>
              <a:rPr lang="en-US" sz="2350" dirty="0" err="1" smtClean="0">
                <a:latin typeface="Arial" pitchFamily="34" charset="0"/>
                <a:cs typeface="Arial" pitchFamily="34" charset="0"/>
              </a:rPr>
              <a:t>độ</a:t>
            </a:r>
            <a:r>
              <a:rPr lang="en-US" sz="2350" dirty="0" smtClean="0">
                <a:latin typeface="Arial" pitchFamily="34" charset="0"/>
                <a:cs typeface="Arial" pitchFamily="34" charset="0"/>
              </a:rPr>
              <a:t> C </a:t>
            </a:r>
            <a:r>
              <a:rPr lang="en-US" sz="2350" dirty="0" err="1" smtClean="0">
                <a:latin typeface="Arial" pitchFamily="34" charset="0"/>
                <a:cs typeface="Arial" pitchFamily="34" charset="0"/>
              </a:rPr>
              <a:t>trong</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quá</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trình</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vận</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chuyển</a:t>
            </a:r>
            <a:r>
              <a:rPr lang="en-US" sz="2350" dirty="0" smtClean="0">
                <a:latin typeface="Arial" pitchFamily="34" charset="0"/>
                <a:cs typeface="Arial" pitchFamily="34" charset="0"/>
              </a:rPr>
              <a:t>;</a:t>
            </a:r>
          </a:p>
          <a:p>
            <a:pPr marL="514350" indent="-514350">
              <a:spcBef>
                <a:spcPct val="50000"/>
              </a:spcBef>
              <a:buFont typeface="Symbol" pitchFamily="18" charset="2"/>
              <a:buChar char=""/>
              <a:tabLst>
                <a:tab pos="355600" algn="l"/>
              </a:tabLst>
            </a:pPr>
            <a:r>
              <a:rPr lang="en-US" sz="2350" dirty="0" err="1" smtClean="0">
                <a:latin typeface="Arial" pitchFamily="34" charset="0"/>
                <a:cs typeface="Arial" pitchFamily="34" charset="0"/>
              </a:rPr>
              <a:t>Tuyệt</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đối</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tránh</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đổ</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vỡ</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trong</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quá</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trình</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vận</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chuyển</a:t>
            </a:r>
            <a:r>
              <a:rPr lang="en-US" sz="2350" dirty="0" smtClean="0">
                <a:latin typeface="Arial" pitchFamily="34" charset="0"/>
                <a:cs typeface="Arial" pitchFamily="34" charset="0"/>
              </a:rPr>
              <a:t>;</a:t>
            </a:r>
          </a:p>
          <a:p>
            <a:pPr marL="514350" indent="-514350">
              <a:spcBef>
                <a:spcPct val="50000"/>
              </a:spcBef>
              <a:buFont typeface="Symbol" pitchFamily="18" charset="2"/>
              <a:buChar char=""/>
              <a:tabLst>
                <a:tab pos="355600" algn="l"/>
              </a:tabLst>
            </a:pPr>
            <a:r>
              <a:rPr lang="en-US" sz="2350" dirty="0" err="1" smtClean="0">
                <a:latin typeface="Arial" pitchFamily="34" charset="0"/>
                <a:cs typeface="Arial" pitchFamily="34" charset="0"/>
              </a:rPr>
              <a:t>Nếu</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sảy</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ra</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đổ</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vỡ</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trong</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quá</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trình</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vận</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chuyển</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thực</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hiện</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khử</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nhiễm</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theo</a:t>
            </a:r>
            <a:r>
              <a:rPr lang="en-US" sz="2350" dirty="0" smtClean="0">
                <a:latin typeface="Arial" pitchFamily="34" charset="0"/>
                <a:cs typeface="Arial" pitchFamily="34" charset="0"/>
              </a:rPr>
              <a:t> qui </a:t>
            </a:r>
            <a:r>
              <a:rPr lang="en-US" sz="2350" dirty="0" err="1" smtClean="0">
                <a:latin typeface="Arial" pitchFamily="34" charset="0"/>
                <a:cs typeface="Arial" pitchFamily="34" charset="0"/>
              </a:rPr>
              <a:t>định</a:t>
            </a:r>
            <a:r>
              <a:rPr lang="en-US" sz="2350" dirty="0" smtClean="0">
                <a:latin typeface="Arial" pitchFamily="34" charset="0"/>
                <a:cs typeface="Arial" pitchFamily="34" charset="0"/>
              </a:rPr>
              <a:t> </a:t>
            </a:r>
            <a:r>
              <a:rPr lang="en-US" sz="2350" dirty="0" err="1" smtClean="0">
                <a:latin typeface="Arial" pitchFamily="34" charset="0"/>
                <a:cs typeface="Arial" pitchFamily="34" charset="0"/>
              </a:rPr>
              <a:t>về</a:t>
            </a:r>
            <a:r>
              <a:rPr lang="en-US" sz="2350" dirty="0" smtClean="0">
                <a:latin typeface="Arial" pitchFamily="34" charset="0"/>
                <a:cs typeface="Arial" pitchFamily="34" charset="0"/>
              </a:rPr>
              <a:t> ATSH.</a:t>
            </a:r>
            <a:endParaRPr lang="vi-VN" sz="2350" dirty="0" err="1"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228600" y="381000"/>
            <a:ext cx="7696200" cy="715963"/>
          </a:xfrm>
        </p:spPr>
        <p:txBody>
          <a:bodyPr/>
          <a:lstStyle/>
          <a:p>
            <a:pPr algn="ctr"/>
            <a:r>
              <a:rPr lang="en-US" sz="3200" b="1" dirty="0" smtClean="0">
                <a:solidFill>
                  <a:schemeClr val="bg1"/>
                </a:solidFill>
                <a:latin typeface="Times New Roman" pitchFamily="18" charset="0"/>
                <a:cs typeface="Times New Roman" pitchFamily="18" charset="0"/>
              </a:rPr>
              <a:t>I- MỘT SỐ YÊU CẦU </a:t>
            </a:r>
            <a:endParaRPr lang="vi-VN" sz="2800" b="1" dirty="0" smtClean="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a:xfrm>
            <a:off x="85756" y="2052662"/>
            <a:ext cx="8915400" cy="4876800"/>
          </a:xfrm>
        </p:spPr>
        <p:txBody>
          <a:bodyPr/>
          <a:lstStyle/>
          <a:p>
            <a:pPr marL="514350" indent="-514350" algn="just">
              <a:buFont typeface="Wingdings" pitchFamily="2" charset="2"/>
              <a:buChar char="v"/>
            </a:pPr>
            <a:r>
              <a:rPr lang="en-US" sz="2600" b="1" dirty="0" err="1" smtClean="0">
                <a:solidFill>
                  <a:srgbClr val="000066"/>
                </a:solidFill>
                <a:latin typeface="Arial" pitchFamily="34" charset="0"/>
                <a:cs typeface="Arial" pitchFamily="34" charset="0"/>
              </a:rPr>
              <a:t>Cán</a:t>
            </a:r>
            <a:r>
              <a:rPr lang="en-US" sz="2600" b="1" dirty="0" smtClean="0">
                <a:solidFill>
                  <a:srgbClr val="000066"/>
                </a:solidFill>
                <a:latin typeface="Arial" pitchFamily="34" charset="0"/>
                <a:cs typeface="Arial" pitchFamily="34" charset="0"/>
              </a:rPr>
              <a:t> </a:t>
            </a:r>
            <a:r>
              <a:rPr lang="en-US" sz="2600" b="1" dirty="0" err="1" smtClean="0">
                <a:solidFill>
                  <a:srgbClr val="000066"/>
                </a:solidFill>
                <a:latin typeface="Arial" pitchFamily="34" charset="0"/>
                <a:cs typeface="Arial" pitchFamily="34" charset="0"/>
              </a:rPr>
              <a:t>bộ</a:t>
            </a:r>
            <a:r>
              <a:rPr lang="en-US" sz="2600" b="1" dirty="0" smtClean="0">
                <a:solidFill>
                  <a:srgbClr val="000066"/>
                </a:solidFill>
                <a:latin typeface="Arial" pitchFamily="34" charset="0"/>
                <a:cs typeface="Arial" pitchFamily="34" charset="0"/>
              </a:rPr>
              <a:t> </a:t>
            </a:r>
            <a:r>
              <a:rPr lang="en-US" sz="2600" b="1" dirty="0" err="1" smtClean="0">
                <a:solidFill>
                  <a:srgbClr val="000066"/>
                </a:solidFill>
                <a:latin typeface="Arial" pitchFamily="34" charset="0"/>
                <a:cs typeface="Arial" pitchFamily="34" charset="0"/>
              </a:rPr>
              <a:t>thực</a:t>
            </a:r>
            <a:r>
              <a:rPr lang="en-US" sz="2600" b="1" dirty="0" smtClean="0">
                <a:solidFill>
                  <a:srgbClr val="000066"/>
                </a:solidFill>
                <a:latin typeface="Arial" pitchFamily="34" charset="0"/>
                <a:cs typeface="Arial" pitchFamily="34" charset="0"/>
              </a:rPr>
              <a:t> </a:t>
            </a:r>
            <a:r>
              <a:rPr lang="en-US" sz="2600" b="1" dirty="0" err="1" smtClean="0">
                <a:solidFill>
                  <a:srgbClr val="000066"/>
                </a:solidFill>
                <a:latin typeface="Arial" pitchFamily="34" charset="0"/>
                <a:cs typeface="Arial" pitchFamily="34" charset="0"/>
              </a:rPr>
              <a:t>hiện</a:t>
            </a:r>
            <a:r>
              <a:rPr lang="en-US" sz="2600" b="1" dirty="0" smtClean="0">
                <a:solidFill>
                  <a:srgbClr val="000066"/>
                </a:solidFill>
                <a:latin typeface="Arial" pitchFamily="34" charset="0"/>
                <a:cs typeface="Arial" pitchFamily="34" charset="0"/>
              </a:rPr>
              <a:t>: </a:t>
            </a:r>
            <a:r>
              <a:rPr lang="en-US" sz="2600" dirty="0" err="1" smtClean="0">
                <a:latin typeface="Arial" pitchFamily="34" charset="0"/>
                <a:cs typeface="Arial" pitchFamily="34" charset="0"/>
              </a:rPr>
              <a:t>Được</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đào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tạo</a:t>
            </a:r>
            <a:r>
              <a:rPr lang="en-US" sz="2600" dirty="0" smtClean="0">
                <a:latin typeface="Arial" pitchFamily="34" charset="0"/>
                <a:cs typeface="Arial" pitchFamily="34" charset="0"/>
              </a:rPr>
              <a:t> ATSH, </a:t>
            </a:r>
            <a:r>
              <a:rPr lang="en-US" sz="2600" dirty="0" err="1" smtClean="0">
                <a:latin typeface="Arial" pitchFamily="34" charset="0"/>
                <a:cs typeface="Arial" pitchFamily="34" charset="0"/>
              </a:rPr>
              <a:t>được</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đào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tạo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lấy</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mẫu</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và</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xét</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nghiệm</a:t>
            </a:r>
            <a:endParaRPr lang="en-US" sz="2600" dirty="0" smtClean="0">
              <a:latin typeface="Arial" pitchFamily="34" charset="0"/>
              <a:cs typeface="Arial" pitchFamily="34" charset="0"/>
            </a:endParaRPr>
          </a:p>
          <a:p>
            <a:pPr marL="514350" indent="-514350" algn="just">
              <a:buFont typeface="Wingdings" pitchFamily="2" charset="2"/>
              <a:buChar char="v"/>
            </a:pPr>
            <a:r>
              <a:rPr lang="en-US" sz="2600" b="1" dirty="0" err="1" smtClean="0">
                <a:solidFill>
                  <a:srgbClr val="000066"/>
                </a:solidFill>
                <a:latin typeface="Arial" pitchFamily="34" charset="0"/>
                <a:cs typeface="Arial" pitchFamily="34" charset="0"/>
              </a:rPr>
              <a:t>Loại</a:t>
            </a:r>
            <a:r>
              <a:rPr lang="en-US" sz="2600" b="1" dirty="0" smtClean="0">
                <a:solidFill>
                  <a:srgbClr val="000066"/>
                </a:solidFill>
                <a:latin typeface="Arial" pitchFamily="34" charset="0"/>
                <a:cs typeface="Arial" pitchFamily="34" charset="0"/>
              </a:rPr>
              <a:t> </a:t>
            </a:r>
            <a:r>
              <a:rPr lang="en-US" sz="2600" b="1" dirty="0" err="1" smtClean="0">
                <a:solidFill>
                  <a:srgbClr val="000066"/>
                </a:solidFill>
                <a:latin typeface="Arial" pitchFamily="34" charset="0"/>
                <a:cs typeface="Arial" pitchFamily="34" charset="0"/>
              </a:rPr>
              <a:t>mẫu</a:t>
            </a:r>
            <a:r>
              <a:rPr lang="en-US" sz="2600" b="1" dirty="0" smtClean="0">
                <a:solidFill>
                  <a:srgbClr val="000066"/>
                </a:solidFill>
                <a:latin typeface="Arial" pitchFamily="34" charset="0"/>
                <a:cs typeface="Arial" pitchFamily="34" charset="0"/>
              </a:rPr>
              <a:t> </a:t>
            </a:r>
            <a:r>
              <a:rPr lang="en-US" sz="2600" b="1" dirty="0" err="1" smtClean="0">
                <a:solidFill>
                  <a:srgbClr val="000066"/>
                </a:solidFill>
                <a:latin typeface="Arial" pitchFamily="34" charset="0"/>
                <a:cs typeface="Arial" pitchFamily="34" charset="0"/>
              </a:rPr>
              <a:t>bệnh</a:t>
            </a:r>
            <a:r>
              <a:rPr lang="en-US" sz="2600" b="1" dirty="0" smtClean="0">
                <a:solidFill>
                  <a:srgbClr val="000066"/>
                </a:solidFill>
                <a:latin typeface="Arial" pitchFamily="34" charset="0"/>
                <a:cs typeface="Arial" pitchFamily="34" charset="0"/>
              </a:rPr>
              <a:t> </a:t>
            </a:r>
            <a:r>
              <a:rPr lang="en-US" sz="2600" b="1" dirty="0" err="1" smtClean="0">
                <a:solidFill>
                  <a:srgbClr val="000066"/>
                </a:solidFill>
                <a:latin typeface="Arial" pitchFamily="34" charset="0"/>
                <a:cs typeface="Arial" pitchFamily="34" charset="0"/>
              </a:rPr>
              <a:t>phẩm</a:t>
            </a:r>
            <a:r>
              <a:rPr lang="en-US" sz="2600" b="1" dirty="0" smtClean="0">
                <a:solidFill>
                  <a:srgbClr val="000066"/>
                </a:solidFill>
                <a:latin typeface="Arial" pitchFamily="34" charset="0"/>
                <a:cs typeface="Arial" pitchFamily="34" charset="0"/>
              </a:rPr>
              <a:t>: </a:t>
            </a:r>
            <a:r>
              <a:rPr lang="nl-NL" sz="2600" dirty="0" smtClean="0">
                <a:latin typeface="Arial" pitchFamily="34" charset="0"/>
                <a:cs typeface="Arial" pitchFamily="34" charset="0"/>
              </a:rPr>
              <a:t>ít nhất 01 mẫu bệnh phẩm đường hô hấp:</a:t>
            </a:r>
          </a:p>
          <a:p>
            <a:pPr marL="514350" indent="-514350" algn="just">
              <a:buFont typeface="Symbol" pitchFamily="18" charset="2"/>
              <a:buChar char=""/>
            </a:pPr>
            <a:r>
              <a:rPr lang="nl-NL" sz="2600" dirty="0" smtClean="0">
                <a:latin typeface="Arial" pitchFamily="34" charset="0"/>
                <a:cs typeface="Arial" pitchFamily="34" charset="0"/>
              </a:rPr>
              <a:t>Bệnh phẩm đường hô hấp trên: Dịch tỵ hầu và dịch ngoáy họng; Dịch súc họng.</a:t>
            </a:r>
          </a:p>
          <a:p>
            <a:pPr marL="514350" indent="-514350" algn="just">
              <a:buFont typeface="Symbol" pitchFamily="18" charset="2"/>
              <a:buChar char=""/>
            </a:pPr>
            <a:r>
              <a:rPr lang="nl-NL" sz="2600" dirty="0" smtClean="0">
                <a:latin typeface="Arial" pitchFamily="34" charset="0"/>
                <a:cs typeface="Arial" pitchFamily="34" charset="0"/>
              </a:rPr>
              <a:t>Bệnh phẩm đường hô hấp dưới: Đờm; </a:t>
            </a:r>
            <a:r>
              <a:rPr lang="en-US" sz="2600" dirty="0" err="1" smtClean="0">
                <a:latin typeface="Arial" pitchFamily="34" charset="0"/>
                <a:cs typeface="Arial" pitchFamily="34" charset="0"/>
              </a:rPr>
              <a:t>Dịch</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phế</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nang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dịch</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nội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khí</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quản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dịch</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màng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phổi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Tổ</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chức</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phổi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phế</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quản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phế</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nang</a:t>
            </a:r>
            <a:r>
              <a:rPr lang="en-US" sz="2600" dirty="0" smtClean="0">
                <a:latin typeface="Arial" pitchFamily="34" charset="0"/>
                <a:cs typeface="Arial" pitchFamily="34" charset="0"/>
              </a:rPr>
              <a:t>.</a:t>
            </a:r>
            <a:endParaRPr lang="en-US" sz="2600" dirty="0" err="1"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Text Box 2"/>
          <p:cNvSpPr txBox="1">
            <a:spLocks noChangeArrowheads="1"/>
          </p:cNvSpPr>
          <p:nvPr/>
        </p:nvSpPr>
        <p:spPr bwMode="auto">
          <a:xfrm>
            <a:off x="2392363" y="2474913"/>
            <a:ext cx="184150" cy="457200"/>
          </a:xfrm>
          <a:prstGeom prst="rect">
            <a:avLst/>
          </a:prstGeom>
          <a:noFill/>
          <a:ln w="9525">
            <a:noFill/>
            <a:miter lim="800000"/>
            <a:headEnd/>
            <a:tailEnd/>
          </a:ln>
        </p:spPr>
        <p:txBody>
          <a:bodyPr wrap="none">
            <a:spAutoFit/>
          </a:bodyPr>
          <a:lstStyle/>
          <a:p>
            <a:pPr eaLnBrk="0" hangingPunct="0"/>
            <a:endParaRPr lang="vi-VN" altLang="vi-VN">
              <a:cs typeface="Arial" charset="0"/>
            </a:endParaRPr>
          </a:p>
        </p:txBody>
      </p:sp>
      <p:pic>
        <p:nvPicPr>
          <p:cNvPr id="133122" name="Picture 3" descr="Winter"/>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33123" name="Text Box 4"/>
          <p:cNvSpPr txBox="1">
            <a:spLocks noChangeArrowheads="1"/>
          </p:cNvSpPr>
          <p:nvPr/>
        </p:nvSpPr>
        <p:spPr bwMode="auto">
          <a:xfrm>
            <a:off x="228600" y="5715000"/>
            <a:ext cx="8763000" cy="914400"/>
          </a:xfrm>
          <a:prstGeom prst="rect">
            <a:avLst/>
          </a:prstGeom>
          <a:noFill/>
          <a:ln w="9525">
            <a:noFill/>
            <a:miter lim="800000"/>
            <a:headEnd/>
            <a:tailEnd/>
          </a:ln>
        </p:spPr>
        <p:txBody>
          <a:bodyPr>
            <a:spAutoFit/>
          </a:bodyPr>
          <a:lstStyle/>
          <a:p>
            <a:pPr algn="ctr" eaLnBrk="0" hangingPunct="0"/>
            <a:r>
              <a:rPr lang="en-US" altLang="vi-VN" sz="5400" b="1">
                <a:solidFill>
                  <a:srgbClr val="CCECFF"/>
                </a:solidFill>
                <a:latin typeface="Monotype Corsiva" pitchFamily="66" charset="0"/>
                <a:cs typeface="Arial" charset="0"/>
              </a:rPr>
              <a:t>XIN CHÂN THÀNH CẢM ƠN</a:t>
            </a: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381000" y="1571612"/>
            <a:ext cx="8458200" cy="4648200"/>
          </a:xfrm>
        </p:spPr>
        <p:txBody>
          <a:bodyPr/>
          <a:lstStyle/>
          <a:p>
            <a:pPr marL="514350" indent="-514350" algn="just">
              <a:buFont typeface="Symbol" pitchFamily="18" charset="2"/>
              <a:buChar char=""/>
            </a:pPr>
            <a:r>
              <a:rPr lang="en-US" sz="2600" dirty="0" err="1" smtClean="0">
                <a:latin typeface="Arial" pitchFamily="34" charset="0"/>
                <a:cs typeface="Arial" pitchFamily="34" charset="0"/>
              </a:rPr>
              <a:t>Mẫu</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máu</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toàn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phần</a:t>
            </a:r>
            <a:r>
              <a:rPr lang="en-US" sz="2600" dirty="0" smtClean="0">
                <a:latin typeface="Arial" pitchFamily="34" charset="0"/>
                <a:cs typeface="Arial" pitchFamily="34" charset="0"/>
              </a:rPr>
              <a:t> (3-5 ml): </a:t>
            </a:r>
            <a:r>
              <a:rPr lang="en-US" sz="2600" dirty="0" err="1" smtClean="0">
                <a:latin typeface="Arial" pitchFamily="34" charset="0"/>
                <a:cs typeface="Arial" pitchFamily="34" charset="0"/>
              </a:rPr>
              <a:t>Không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bắt</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buộc</a:t>
            </a:r>
            <a:r>
              <a:rPr lang="en-US" sz="2600" dirty="0" smtClean="0">
                <a:latin typeface="Arial" pitchFamily="34" charset="0"/>
                <a:cs typeface="Arial" pitchFamily="34" charset="0"/>
              </a:rPr>
              <a:t>.</a:t>
            </a:r>
            <a:endParaRPr lang="en-US" sz="2600" b="1" dirty="0" smtClean="0">
              <a:solidFill>
                <a:srgbClr val="000066"/>
              </a:solidFill>
              <a:latin typeface="Arial" pitchFamily="34" charset="0"/>
              <a:cs typeface="Arial" pitchFamily="34" charset="0"/>
            </a:endParaRPr>
          </a:p>
          <a:p>
            <a:pPr marL="514350" indent="-514350" algn="just">
              <a:buFont typeface="Wingdings" pitchFamily="2" charset="2"/>
              <a:buChar char="v"/>
            </a:pPr>
            <a:r>
              <a:rPr lang="en-US" sz="2600" b="1" dirty="0" err="1" smtClean="0">
                <a:solidFill>
                  <a:srgbClr val="000066"/>
                </a:solidFill>
                <a:latin typeface="Arial" pitchFamily="34" charset="0"/>
                <a:cs typeface="Arial" pitchFamily="34" charset="0"/>
              </a:rPr>
              <a:t>Dụng</a:t>
            </a:r>
            <a:r>
              <a:rPr lang="en-US" sz="2600" b="1" dirty="0" smtClean="0">
                <a:solidFill>
                  <a:srgbClr val="000066"/>
                </a:solidFill>
                <a:latin typeface="Arial" pitchFamily="34" charset="0"/>
                <a:cs typeface="Arial" pitchFamily="34" charset="0"/>
              </a:rPr>
              <a:t> </a:t>
            </a:r>
            <a:r>
              <a:rPr lang="en-US" sz="2600" b="1" dirty="0" err="1" smtClean="0">
                <a:solidFill>
                  <a:srgbClr val="000066"/>
                </a:solidFill>
                <a:latin typeface="Arial" pitchFamily="34" charset="0"/>
                <a:cs typeface="Arial" pitchFamily="34" charset="0"/>
              </a:rPr>
              <a:t>cụ</a:t>
            </a:r>
            <a:r>
              <a:rPr lang="en-US" sz="2600" b="1" dirty="0" smtClean="0">
                <a:solidFill>
                  <a:srgbClr val="000066"/>
                </a:solidFill>
                <a:latin typeface="Arial" pitchFamily="34" charset="0"/>
                <a:cs typeface="Arial" pitchFamily="34" charset="0"/>
              </a:rPr>
              <a:t>: </a:t>
            </a:r>
          </a:p>
          <a:p>
            <a:pPr marL="514350" indent="-514350" algn="just">
              <a:buFont typeface="Symbol" pitchFamily="18" charset="2"/>
              <a:buChar char=""/>
            </a:pPr>
            <a:r>
              <a:rPr lang="en-US" sz="2600" dirty="0" err="1" smtClean="0">
                <a:latin typeface="Arial" pitchFamily="34" charset="0"/>
                <a:cs typeface="Arial" pitchFamily="34" charset="0"/>
              </a:rPr>
              <a:t>Tăm</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bông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cán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mềm</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và</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cán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cứng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vô</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trùng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Đè</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lưỡi</a:t>
            </a:r>
            <a:r>
              <a:rPr lang="en-US" sz="2600" dirty="0" smtClean="0">
                <a:latin typeface="Arial" pitchFamily="34" charset="0"/>
                <a:cs typeface="Arial" pitchFamily="34" charset="0"/>
              </a:rPr>
              <a:t>; </a:t>
            </a:r>
          </a:p>
          <a:p>
            <a:pPr marL="514350" indent="-514350" algn="just">
              <a:buFont typeface="Symbol" pitchFamily="18" charset="2"/>
              <a:buChar char=""/>
            </a:pPr>
            <a:r>
              <a:rPr lang="en-US" sz="2600" dirty="0" err="1" smtClean="0">
                <a:latin typeface="Arial" pitchFamily="34" charset="0"/>
                <a:cs typeface="Arial" pitchFamily="34" charset="0"/>
              </a:rPr>
              <a:t>Ống ly tâm hình chóp 15ml, chứa 2-3ml môi trường vận chuyển</a:t>
            </a:r>
            <a:r>
              <a:rPr lang="en-US" sz="2600" dirty="0" smtClean="0">
                <a:solidFill>
                  <a:srgbClr val="000066"/>
                </a:solidFill>
                <a:latin typeface="Arial" pitchFamily="34" charset="0"/>
                <a:cs typeface="Arial" pitchFamily="34" charset="0"/>
              </a:rPr>
              <a:t>;</a:t>
            </a:r>
          </a:p>
          <a:p>
            <a:pPr marL="514350" indent="-514350" algn="just">
              <a:buFont typeface="Symbol" pitchFamily="18" charset="2"/>
              <a:buChar char=""/>
            </a:pPr>
            <a:r>
              <a:rPr lang="en-US" sz="2600" dirty="0" err="1" smtClean="0">
                <a:latin typeface="Arial" pitchFamily="34" charset="0"/>
                <a:cs typeface="Arial" pitchFamily="34" charset="0"/>
              </a:rPr>
              <a:t>Lọ</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nhựa</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ống</a:t>
            </a:r>
            <a:r>
              <a:rPr lang="en-US" sz="2600" dirty="0" smtClean="0">
                <a:latin typeface="Arial" pitchFamily="34" charset="0"/>
                <a:cs typeface="Arial" pitchFamily="34" charset="0"/>
              </a:rPr>
              <a:t> Falcon 50ml) </a:t>
            </a:r>
            <a:r>
              <a:rPr lang="en-US" sz="2600" dirty="0" err="1" smtClean="0">
                <a:latin typeface="Arial" pitchFamily="34" charset="0"/>
                <a:cs typeface="Arial" pitchFamily="34" charset="0"/>
              </a:rPr>
              <a:t>hoặc</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túi</a:t>
            </a:r>
            <a:r>
              <a:rPr lang="en-US" sz="2600" dirty="0" smtClean="0">
                <a:latin typeface="Arial" pitchFamily="34" charset="0"/>
                <a:cs typeface="Arial" pitchFamily="34" charset="0"/>
              </a:rPr>
              <a:t> nylon </a:t>
            </a:r>
            <a:r>
              <a:rPr lang="en-US" sz="2600" dirty="0" err="1" smtClean="0">
                <a:latin typeface="Arial" pitchFamily="34" charset="0"/>
                <a:cs typeface="Arial" pitchFamily="34" charset="0"/>
              </a:rPr>
              <a:t>để</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đóng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gói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bệnh</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phẩm</a:t>
            </a:r>
            <a:r>
              <a:rPr lang="en-US" sz="2600" dirty="0" smtClean="0">
                <a:solidFill>
                  <a:srgbClr val="000066"/>
                </a:solidFill>
                <a:latin typeface="Arial" pitchFamily="34" charset="0"/>
                <a:cs typeface="Arial" pitchFamily="34" charset="0"/>
              </a:rPr>
              <a:t>;</a:t>
            </a:r>
          </a:p>
          <a:p>
            <a:pPr marL="514350" indent="-514350" algn="just">
              <a:buFont typeface="Symbol" pitchFamily="18" charset="2"/>
              <a:buChar char=""/>
            </a:pPr>
            <a:r>
              <a:rPr lang="en-US" sz="2600" dirty="0" err="1" smtClean="0">
                <a:latin typeface="Arial" pitchFamily="34" charset="0"/>
                <a:cs typeface="Arial" pitchFamily="34" charset="0"/>
              </a:rPr>
              <a:t>Băng, gạc có tẩm chất sát</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trùng</a:t>
            </a:r>
            <a:r>
              <a:rPr lang="en-US" sz="2600" dirty="0" smtClean="0">
                <a:latin typeface="Arial" pitchFamily="34" charset="0"/>
                <a:cs typeface="Arial" pitchFamily="34" charset="0"/>
              </a:rPr>
              <a:t>;</a:t>
            </a:r>
          </a:p>
          <a:p>
            <a:pPr marL="514350" indent="-514350" algn="just">
              <a:buFont typeface="Symbol" pitchFamily="18" charset="2"/>
              <a:buChar char=""/>
            </a:pPr>
            <a:r>
              <a:rPr lang="en-US" sz="2600" dirty="0" err="1" smtClean="0">
                <a:latin typeface="Arial" pitchFamily="34" charset="0"/>
                <a:cs typeface="Arial" pitchFamily="34" charset="0"/>
              </a:rPr>
              <a:t>Bơm</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tiêm</a:t>
            </a:r>
            <a:r>
              <a:rPr lang="en-US" sz="2600" dirty="0" smtClean="0">
                <a:latin typeface="Arial" pitchFamily="34" charset="0"/>
                <a:cs typeface="Arial" pitchFamily="34" charset="0"/>
              </a:rPr>
              <a:t> 10 ml, </a:t>
            </a:r>
            <a:r>
              <a:rPr lang="en-US" sz="2600" dirty="0" err="1" smtClean="0">
                <a:latin typeface="Arial" pitchFamily="34" charset="0"/>
                <a:cs typeface="Arial" pitchFamily="34" charset="0"/>
              </a:rPr>
              <a:t>vô</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trùng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Ống</a:t>
            </a:r>
            <a:r>
              <a:rPr lang="en-US" sz="2600" dirty="0" smtClean="0">
                <a:latin typeface="Arial" pitchFamily="34" charset="0"/>
                <a:cs typeface="Arial" pitchFamily="34" charset="0"/>
              </a:rPr>
              <a:t> EDTA;</a:t>
            </a:r>
          </a:p>
          <a:p>
            <a:pPr marL="514350" indent="-514350" algn="just">
              <a:buSzPct val="85000"/>
              <a:buFont typeface="Microsoft Sans Serif" pitchFamily="34" charset="0"/>
              <a:buAutoNum type="arabicPeriod"/>
            </a:pPr>
            <a:endParaRPr lang="vi-VN" sz="2800" b="1" dirty="0" smtClean="0">
              <a:solidFill>
                <a:srgbClr val="000066"/>
              </a:solidFill>
              <a:latin typeface="Arial" pitchFamily="34" charset="0"/>
              <a:cs typeface="Arial" pitchFamily="34" charset="0"/>
            </a:endParaRPr>
          </a:p>
        </p:txBody>
      </p:sp>
      <p:sp>
        <p:nvSpPr>
          <p:cNvPr id="5" name="Title 1"/>
          <p:cNvSpPr txBox="1">
            <a:spLocks/>
          </p:cNvSpPr>
          <p:nvPr/>
        </p:nvSpPr>
        <p:spPr bwMode="auto">
          <a:xfrm>
            <a:off x="228600" y="381000"/>
            <a:ext cx="7696200" cy="7159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bg1"/>
                </a:solidFill>
                <a:effectLst/>
                <a:uLnTx/>
                <a:uFillTx/>
                <a:latin typeface="Times New Roman" pitchFamily="18" charset="0"/>
                <a:ea typeface="+mj-ea"/>
                <a:cs typeface="Times New Roman" pitchFamily="18" charset="0"/>
              </a:rPr>
              <a:t>I- MỘT SỐ YÊU CẦU </a:t>
            </a:r>
            <a:endParaRPr kumimoji="0" lang="vi-VN" sz="2800" b="1" i="0" u="none" strike="noStrike" kern="0" cap="none" spc="0" normalizeH="0" baseline="0" noProof="0" dirty="0" smtClean="0">
              <a:ln>
                <a:noFill/>
              </a:ln>
              <a:solidFill>
                <a:schemeClr val="bg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animEffect transition="in" filter="wipe(down)">
                                      <p:cBhvr>
                                        <p:cTn id="7" dur="500"/>
                                        <p:tgtEl>
                                          <p:spTgt spid="194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9458">
                                            <p:txEl>
                                              <p:pRg st="1" end="1"/>
                                            </p:txEl>
                                          </p:spTgt>
                                        </p:tgtEl>
                                        <p:attrNameLst>
                                          <p:attrName>style.visibility</p:attrName>
                                        </p:attrNameLst>
                                      </p:cBhvr>
                                      <p:to>
                                        <p:strVal val="visible"/>
                                      </p:to>
                                    </p:set>
                                    <p:animEffect transition="in" filter="wipe(down)">
                                      <p:cBhvr>
                                        <p:cTn id="12" dur="500"/>
                                        <p:tgtEl>
                                          <p:spTgt spid="194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9458">
                                            <p:txEl>
                                              <p:pRg st="2" end="2"/>
                                            </p:txEl>
                                          </p:spTgt>
                                        </p:tgtEl>
                                        <p:attrNameLst>
                                          <p:attrName>style.visibility</p:attrName>
                                        </p:attrNameLst>
                                      </p:cBhvr>
                                      <p:to>
                                        <p:strVal val="visible"/>
                                      </p:to>
                                    </p:set>
                                    <p:animEffect transition="in" filter="wipe(down)">
                                      <p:cBhvr>
                                        <p:cTn id="17" dur="500"/>
                                        <p:tgtEl>
                                          <p:spTgt spid="194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9458">
                                            <p:txEl>
                                              <p:pRg st="3" end="3"/>
                                            </p:txEl>
                                          </p:spTgt>
                                        </p:tgtEl>
                                        <p:attrNameLst>
                                          <p:attrName>style.visibility</p:attrName>
                                        </p:attrNameLst>
                                      </p:cBhvr>
                                      <p:to>
                                        <p:strVal val="visible"/>
                                      </p:to>
                                    </p:set>
                                    <p:animEffect transition="in" filter="wipe(down)">
                                      <p:cBhvr>
                                        <p:cTn id="22" dur="500"/>
                                        <p:tgtEl>
                                          <p:spTgt spid="194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9458">
                                            <p:txEl>
                                              <p:pRg st="4" end="4"/>
                                            </p:txEl>
                                          </p:spTgt>
                                        </p:tgtEl>
                                        <p:attrNameLst>
                                          <p:attrName>style.visibility</p:attrName>
                                        </p:attrNameLst>
                                      </p:cBhvr>
                                      <p:to>
                                        <p:strVal val="visible"/>
                                      </p:to>
                                    </p:set>
                                    <p:animEffect transition="in" filter="wipe(down)">
                                      <p:cBhvr>
                                        <p:cTn id="27" dur="500"/>
                                        <p:tgtEl>
                                          <p:spTgt spid="194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9458">
                                            <p:txEl>
                                              <p:pRg st="5" end="5"/>
                                            </p:txEl>
                                          </p:spTgt>
                                        </p:tgtEl>
                                        <p:attrNameLst>
                                          <p:attrName>style.visibility</p:attrName>
                                        </p:attrNameLst>
                                      </p:cBhvr>
                                      <p:to>
                                        <p:strVal val="visible"/>
                                      </p:to>
                                    </p:set>
                                    <p:animEffect transition="in" filter="wipe(down)">
                                      <p:cBhvr>
                                        <p:cTn id="32" dur="500"/>
                                        <p:tgtEl>
                                          <p:spTgt spid="1945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9458">
                                            <p:txEl>
                                              <p:pRg st="6" end="6"/>
                                            </p:txEl>
                                          </p:spTgt>
                                        </p:tgtEl>
                                        <p:attrNameLst>
                                          <p:attrName>style.visibility</p:attrName>
                                        </p:attrNameLst>
                                      </p:cBhvr>
                                      <p:to>
                                        <p:strVal val="visible"/>
                                      </p:to>
                                    </p:set>
                                    <p:animEffect transition="in" filter="wipe(down)">
                                      <p:cBhvr>
                                        <p:cTn id="37" dur="500"/>
                                        <p:tgtEl>
                                          <p:spTgt spid="1945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00174"/>
            <a:ext cx="8334404" cy="5357826"/>
          </a:xfrm>
        </p:spPr>
        <p:txBody>
          <a:bodyPr/>
          <a:lstStyle/>
          <a:p>
            <a:pPr marL="0" indent="0">
              <a:buFont typeface="Symbol" pitchFamily="18" charset="2"/>
              <a:buChar char=""/>
              <a:defRPr/>
            </a:pP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Quần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áo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bảo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hộ</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Kính</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bảo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vệ</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mắt</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Găng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tay</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Khẩu</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trang</a:t>
            </a:r>
            <a:r>
              <a:rPr lang="en-US" sz="2600" dirty="0" smtClean="0">
                <a:latin typeface="Arial" pitchFamily="34" charset="0"/>
                <a:cs typeface="Arial" pitchFamily="34" charset="0"/>
              </a:rPr>
              <a:t> N95;</a:t>
            </a:r>
          </a:p>
          <a:p>
            <a:pPr marL="0" indent="0">
              <a:buFont typeface="Symbol" pitchFamily="18" charset="2"/>
              <a:buChar char=""/>
              <a:defRPr/>
            </a:pP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Dây</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garo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Bông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Cồn</a:t>
            </a:r>
            <a:r>
              <a:rPr lang="en-US" sz="2600" dirty="0" smtClean="0">
                <a:latin typeface="Arial" pitchFamily="34" charset="0"/>
                <a:cs typeface="Arial" pitchFamily="34" charset="0"/>
              </a:rPr>
              <a:t>;</a:t>
            </a:r>
          </a:p>
          <a:p>
            <a:pPr marL="0" indent="0">
              <a:buFont typeface="Symbol" pitchFamily="18" charset="2"/>
              <a:buChar char=""/>
              <a:defRPr/>
            </a:pP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Bình</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tích</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lạnh</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bảo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quản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mẫu</a:t>
            </a:r>
            <a:r>
              <a:rPr lang="en-US" sz="2600" dirty="0" smtClean="0">
                <a:latin typeface="Arial" pitchFamily="34" charset="0"/>
                <a:cs typeface="Arial" pitchFamily="34" charset="0"/>
              </a:rPr>
              <a:t>.</a:t>
            </a:r>
          </a:p>
          <a:p>
            <a:pPr marL="0" indent="0">
              <a:buFont typeface="Wingdings" pitchFamily="2" charset="2"/>
              <a:buChar char="v"/>
              <a:defRPr/>
            </a:pPr>
            <a:r>
              <a:rPr lang="en-US" sz="2600" b="1" dirty="0" smtClean="0">
                <a:latin typeface="Arial" pitchFamily="34" charset="0"/>
                <a:cs typeface="Arial" pitchFamily="34" charset="0"/>
              </a:rPr>
              <a:t> </a:t>
            </a:r>
            <a:r>
              <a:rPr lang="en-US" sz="2600" b="1" dirty="0" err="1" smtClean="0">
                <a:latin typeface="Arial" pitchFamily="34" charset="0"/>
                <a:cs typeface="Arial" pitchFamily="34" charset="0"/>
              </a:rPr>
              <a:t>Loại</a:t>
            </a:r>
            <a:r>
              <a:rPr lang="en-US" sz="2600" b="1" dirty="0" smtClean="0">
                <a:latin typeface="Arial" pitchFamily="34" charset="0"/>
                <a:cs typeface="Arial" pitchFamily="34" charset="0"/>
              </a:rPr>
              <a:t> </a:t>
            </a:r>
            <a:r>
              <a:rPr lang="en-US" sz="2600" b="1" dirty="0" err="1" smtClean="0">
                <a:latin typeface="Arial" pitchFamily="34" charset="0"/>
                <a:cs typeface="Arial" pitchFamily="34" charset="0"/>
              </a:rPr>
              <a:t>bệnh</a:t>
            </a:r>
            <a:r>
              <a:rPr lang="en-US" sz="2600" b="1" dirty="0" smtClean="0">
                <a:latin typeface="Arial" pitchFamily="34" charset="0"/>
                <a:cs typeface="Arial" pitchFamily="34" charset="0"/>
              </a:rPr>
              <a:t> </a:t>
            </a:r>
            <a:r>
              <a:rPr lang="en-US" sz="2600" b="1" dirty="0" err="1" smtClean="0">
                <a:latin typeface="Arial" pitchFamily="34" charset="0"/>
                <a:cs typeface="Arial" pitchFamily="34" charset="0"/>
              </a:rPr>
              <a:t>phẩm</a:t>
            </a:r>
            <a:r>
              <a:rPr lang="en-US" sz="2600" b="1" dirty="0" smtClean="0">
                <a:latin typeface="Arial" pitchFamily="34" charset="0"/>
                <a:cs typeface="Arial" pitchFamily="34" charset="0"/>
              </a:rPr>
              <a:t> </a:t>
            </a:r>
            <a:r>
              <a:rPr lang="en-US" sz="2600" b="1" dirty="0" err="1" smtClean="0">
                <a:latin typeface="Arial" pitchFamily="34" charset="0"/>
                <a:cs typeface="Arial" pitchFamily="34" charset="0"/>
              </a:rPr>
              <a:t>và</a:t>
            </a:r>
            <a:r>
              <a:rPr lang="en-US" sz="2600" b="1" dirty="0" smtClean="0">
                <a:latin typeface="Arial" pitchFamily="34" charset="0"/>
                <a:cs typeface="Arial" pitchFamily="34" charset="0"/>
              </a:rPr>
              <a:t> </a:t>
            </a:r>
            <a:r>
              <a:rPr lang="en-US" sz="2600" b="1" dirty="0" err="1" smtClean="0">
                <a:latin typeface="Arial" pitchFamily="34" charset="0"/>
                <a:cs typeface="Arial" pitchFamily="34" charset="0"/>
              </a:rPr>
              <a:t>thời</a:t>
            </a:r>
            <a:r>
              <a:rPr lang="en-US" sz="2600" b="1" dirty="0" smtClean="0">
                <a:latin typeface="Arial" pitchFamily="34" charset="0"/>
                <a:cs typeface="Arial" pitchFamily="34" charset="0"/>
              </a:rPr>
              <a:t> </a:t>
            </a:r>
            <a:r>
              <a:rPr lang="en-US" sz="2600" b="1" dirty="0" err="1" smtClean="0">
                <a:latin typeface="Arial" pitchFamily="34" charset="0"/>
                <a:cs typeface="Arial" pitchFamily="34" charset="0"/>
              </a:rPr>
              <a:t>điểm</a:t>
            </a:r>
            <a:r>
              <a:rPr lang="en-US" sz="2600" b="1" dirty="0" smtClean="0">
                <a:latin typeface="Arial" pitchFamily="34" charset="0"/>
                <a:cs typeface="Arial" pitchFamily="34" charset="0"/>
              </a:rPr>
              <a:t> </a:t>
            </a:r>
            <a:r>
              <a:rPr lang="en-US" sz="2600" b="1" dirty="0" err="1" smtClean="0">
                <a:latin typeface="Arial" pitchFamily="34" charset="0"/>
                <a:cs typeface="Arial" pitchFamily="34" charset="0"/>
              </a:rPr>
              <a:t>thu</a:t>
            </a:r>
            <a:r>
              <a:rPr lang="en-US" sz="2600" b="1" dirty="0" smtClean="0">
                <a:latin typeface="Arial" pitchFamily="34" charset="0"/>
                <a:cs typeface="Arial" pitchFamily="34" charset="0"/>
              </a:rPr>
              <a:t> </a:t>
            </a:r>
            <a:r>
              <a:rPr lang="en-US" sz="2600" b="1" dirty="0" err="1" smtClean="0">
                <a:latin typeface="Arial" pitchFamily="34" charset="0"/>
                <a:cs typeface="Arial" pitchFamily="34" charset="0"/>
              </a:rPr>
              <a:t>thập</a:t>
            </a:r>
            <a:r>
              <a:rPr lang="en-US" sz="2600" b="1" dirty="0" smtClean="0">
                <a:latin typeface="Arial" pitchFamily="34" charset="0"/>
                <a:cs typeface="Arial" pitchFamily="34" charset="0"/>
              </a:rPr>
              <a:t> </a:t>
            </a:r>
            <a:r>
              <a:rPr lang="en-US" sz="2600" b="1" dirty="0" err="1" smtClean="0">
                <a:latin typeface="Arial" pitchFamily="34" charset="0"/>
                <a:cs typeface="Arial" pitchFamily="34" charset="0"/>
              </a:rPr>
              <a:t>thích</a:t>
            </a:r>
            <a:r>
              <a:rPr lang="en-US" sz="2600" b="1" dirty="0" smtClean="0">
                <a:latin typeface="Arial" pitchFamily="34" charset="0"/>
                <a:cs typeface="Arial" pitchFamily="34" charset="0"/>
              </a:rPr>
              <a:t> </a:t>
            </a:r>
            <a:r>
              <a:rPr lang="en-US" sz="2600" b="1" dirty="0" err="1" smtClean="0">
                <a:latin typeface="Arial" pitchFamily="34" charset="0"/>
                <a:cs typeface="Arial" pitchFamily="34" charset="0"/>
              </a:rPr>
              <a:t>hợp</a:t>
            </a:r>
            <a:endParaRPr lang="en-US" sz="2600" b="1" dirty="0" smtClean="0">
              <a:latin typeface="Arial" pitchFamily="34" charset="0"/>
              <a:cs typeface="Arial" pitchFamily="34" charset="0"/>
            </a:endParaRPr>
          </a:p>
          <a:p>
            <a:pPr marL="0" indent="0">
              <a:buFont typeface="Symbol" pitchFamily="18" charset="2"/>
              <a:buChar char=""/>
              <a:defRPr/>
            </a:pP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Bệnh</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phẩm</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đường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hô</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hấp</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trên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Từ</a:t>
            </a:r>
            <a:r>
              <a:rPr lang="en-US" sz="2600" dirty="0" smtClean="0">
                <a:latin typeface="Arial" pitchFamily="34" charset="0"/>
                <a:cs typeface="Arial" pitchFamily="34" charset="0"/>
              </a:rPr>
              <a:t> 0 </a:t>
            </a:r>
            <a:r>
              <a:rPr lang="en-US" sz="2600" dirty="0" err="1" smtClean="0">
                <a:latin typeface="Arial" pitchFamily="34" charset="0"/>
                <a:cs typeface="Arial" pitchFamily="34" charset="0"/>
              </a:rPr>
              <a:t>đến</a:t>
            </a:r>
            <a:r>
              <a:rPr lang="en-US" sz="2600" dirty="0" smtClean="0">
                <a:latin typeface="Arial" pitchFamily="34" charset="0"/>
                <a:cs typeface="Arial" pitchFamily="34" charset="0"/>
              </a:rPr>
              <a:t> 7 </a:t>
            </a:r>
            <a:r>
              <a:rPr lang="en-US" sz="2600" dirty="0" err="1" smtClean="0">
                <a:latin typeface="Arial" pitchFamily="34" charset="0"/>
                <a:cs typeface="Arial" pitchFamily="34" charset="0"/>
              </a:rPr>
              <a:t>ngày</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sau</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khởi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phát</a:t>
            </a:r>
            <a:r>
              <a:rPr lang="en-US" sz="2600" dirty="0" smtClean="0">
                <a:latin typeface="Arial" pitchFamily="34" charset="0"/>
                <a:cs typeface="Arial" pitchFamily="34" charset="0"/>
              </a:rPr>
              <a:t>.</a:t>
            </a:r>
          </a:p>
          <a:p>
            <a:pPr marL="0" indent="0">
              <a:buFont typeface="Symbol" pitchFamily="18" charset="2"/>
              <a:buChar char=""/>
              <a:defRPr/>
            </a:pP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Bệnh</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phẩm</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đường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hô</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hấp</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dưới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dịch</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phế</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nang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dịch</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nội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khí</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quản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dịch</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màng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phổi</a:t>
            </a:r>
            <a:r>
              <a:rPr lang="en-US" sz="2600" dirty="0" smtClean="0">
                <a:latin typeface="Arial" pitchFamily="34" charset="0"/>
                <a:cs typeface="Arial" pitchFamily="34" charset="0"/>
              </a:rPr>
              <a:t> ...): </a:t>
            </a:r>
            <a:r>
              <a:rPr lang="en-US" sz="2600" dirty="0" err="1" smtClean="0">
                <a:latin typeface="Arial" pitchFamily="34" charset="0"/>
                <a:cs typeface="Arial" pitchFamily="34" charset="0"/>
              </a:rPr>
              <a:t>Từ</a:t>
            </a:r>
            <a:r>
              <a:rPr lang="en-US" sz="2600" dirty="0" smtClean="0">
                <a:latin typeface="Arial" pitchFamily="34" charset="0"/>
                <a:cs typeface="Arial" pitchFamily="34" charset="0"/>
              </a:rPr>
              <a:t> 0 </a:t>
            </a:r>
            <a:r>
              <a:rPr lang="en-US" sz="2600" dirty="0" err="1" smtClean="0">
                <a:latin typeface="Arial" pitchFamily="34" charset="0"/>
                <a:cs typeface="Arial" pitchFamily="34" charset="0"/>
              </a:rPr>
              <a:t>đến</a:t>
            </a:r>
            <a:r>
              <a:rPr lang="en-US" sz="2600" dirty="0" smtClean="0">
                <a:latin typeface="Arial" pitchFamily="34" charset="0"/>
                <a:cs typeface="Arial" pitchFamily="34" charset="0"/>
              </a:rPr>
              <a:t> 14 </a:t>
            </a:r>
            <a:r>
              <a:rPr lang="en-US" sz="2600" dirty="0" err="1" smtClean="0">
                <a:latin typeface="Arial" pitchFamily="34" charset="0"/>
                <a:cs typeface="Arial" pitchFamily="34" charset="0"/>
              </a:rPr>
              <a:t>ngày</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sau</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khởi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phát</a:t>
            </a:r>
            <a:r>
              <a:rPr lang="en-US" sz="2600" dirty="0" smtClean="0">
                <a:latin typeface="Arial" pitchFamily="34" charset="0"/>
                <a:cs typeface="Arial" pitchFamily="34" charset="0"/>
              </a:rPr>
              <a:t>.</a:t>
            </a:r>
          </a:p>
          <a:p>
            <a:pPr marL="0" indent="0">
              <a:buFont typeface="Symbol" pitchFamily="18" charset="2"/>
              <a:buChar char=""/>
              <a:defRPr/>
            </a:pP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Mẫu</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máu</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giai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đoạn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cấp</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Từ</a:t>
            </a:r>
            <a:r>
              <a:rPr lang="en-US" sz="2600" dirty="0" smtClean="0">
                <a:latin typeface="Arial" pitchFamily="34" charset="0"/>
                <a:cs typeface="Arial" pitchFamily="34" charset="0"/>
              </a:rPr>
              <a:t> 0 </a:t>
            </a:r>
            <a:r>
              <a:rPr lang="en-US" sz="2600" dirty="0" err="1" smtClean="0">
                <a:latin typeface="Arial" pitchFamily="34" charset="0"/>
                <a:cs typeface="Arial" pitchFamily="34" charset="0"/>
              </a:rPr>
              <a:t>đến</a:t>
            </a:r>
            <a:r>
              <a:rPr lang="en-US" sz="2600" dirty="0" smtClean="0">
                <a:latin typeface="Arial" pitchFamily="34" charset="0"/>
                <a:cs typeface="Arial" pitchFamily="34" charset="0"/>
              </a:rPr>
              <a:t> 7 </a:t>
            </a:r>
            <a:r>
              <a:rPr lang="en-US" sz="2600" dirty="0" err="1" smtClean="0">
                <a:latin typeface="Arial" pitchFamily="34" charset="0"/>
                <a:cs typeface="Arial" pitchFamily="34" charset="0"/>
              </a:rPr>
              <a:t>ngày</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sau</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khởi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phát</a:t>
            </a:r>
            <a:r>
              <a:rPr lang="en-US" sz="2600" dirty="0" smtClean="0">
                <a:latin typeface="Arial" pitchFamily="34" charset="0"/>
                <a:cs typeface="Arial" pitchFamily="34" charset="0"/>
              </a:rPr>
              <a:t>.</a:t>
            </a:r>
            <a:endParaRPr lang="vi-VN" sz="2600" dirty="0" err="1" smtClean="0">
              <a:latin typeface="Arial" pitchFamily="34" charset="0"/>
              <a:cs typeface="Arial" pitchFamily="34" charset="0"/>
            </a:endParaRPr>
          </a:p>
        </p:txBody>
      </p:sp>
      <p:sp>
        <p:nvSpPr>
          <p:cNvPr id="7" name="Title 1"/>
          <p:cNvSpPr txBox="1">
            <a:spLocks/>
          </p:cNvSpPr>
          <p:nvPr/>
        </p:nvSpPr>
        <p:spPr bwMode="auto">
          <a:xfrm>
            <a:off x="228600" y="381000"/>
            <a:ext cx="7696200" cy="7159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bg1"/>
                </a:solidFill>
                <a:effectLst/>
                <a:uLnTx/>
                <a:uFillTx/>
                <a:latin typeface="Times New Roman" pitchFamily="18" charset="0"/>
                <a:ea typeface="+mj-ea"/>
                <a:cs typeface="Times New Roman" pitchFamily="18" charset="0"/>
              </a:rPr>
              <a:t>I- MỘT SỐ YÊU CẦU </a:t>
            </a:r>
            <a:endParaRPr kumimoji="0" lang="vi-VN" sz="2800" b="1" i="0" u="none" strike="noStrike" kern="0" cap="none" spc="0" normalizeH="0" baseline="0" noProof="0" dirty="0" smtClean="0">
              <a:ln>
                <a:noFill/>
              </a:ln>
              <a:solidFill>
                <a:schemeClr val="bg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714512"/>
            <a:ext cx="8334404" cy="5357826"/>
          </a:xfrm>
        </p:spPr>
        <p:txBody>
          <a:bodyPr/>
          <a:lstStyle/>
          <a:p>
            <a:pPr marL="0" indent="0">
              <a:buFont typeface="Symbol" pitchFamily="18" charset="2"/>
              <a:buChar char=""/>
              <a:defRPr/>
            </a:pP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Mẫu</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máu</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giai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đoạn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hồi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phục</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Từ</a:t>
            </a:r>
            <a:r>
              <a:rPr lang="en-US" sz="2600" dirty="0" smtClean="0">
                <a:latin typeface="Arial" pitchFamily="34" charset="0"/>
                <a:cs typeface="Arial" pitchFamily="34" charset="0"/>
              </a:rPr>
              <a:t> 14 </a:t>
            </a:r>
            <a:r>
              <a:rPr lang="en-US" sz="2600" dirty="0" err="1" smtClean="0">
                <a:latin typeface="Arial" pitchFamily="34" charset="0"/>
                <a:cs typeface="Arial" pitchFamily="34" charset="0"/>
              </a:rPr>
              <a:t>đến</a:t>
            </a:r>
            <a:r>
              <a:rPr lang="en-US" sz="2600" dirty="0" smtClean="0">
                <a:latin typeface="Arial" pitchFamily="34" charset="0"/>
                <a:cs typeface="Arial" pitchFamily="34" charset="0"/>
              </a:rPr>
              <a:t> 21 </a:t>
            </a:r>
            <a:r>
              <a:rPr lang="en-US" sz="2600" dirty="0" err="1" smtClean="0">
                <a:latin typeface="Arial" pitchFamily="34" charset="0"/>
                <a:cs typeface="Arial" pitchFamily="34" charset="0"/>
              </a:rPr>
              <a:t>ngày</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sau</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khởi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phát</a:t>
            </a:r>
            <a:r>
              <a:rPr lang="en-US" sz="2600" dirty="0" smtClean="0">
                <a:latin typeface="Arial" pitchFamily="34" charset="0"/>
                <a:cs typeface="Arial" pitchFamily="34" charset="0"/>
              </a:rPr>
              <a:t>;</a:t>
            </a:r>
          </a:p>
          <a:p>
            <a:pPr marL="0" indent="0">
              <a:buFont typeface="Symbol" pitchFamily="18" charset="2"/>
              <a:buChar char=""/>
              <a:defRPr/>
            </a:pP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Tổ</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chức</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phổi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phế</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nang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Trong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trường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hợp</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có</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chỉ</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định</a:t>
            </a:r>
            <a:r>
              <a:rPr lang="en-US" sz="2600" dirty="0" smtClean="0">
                <a:latin typeface="Arial" pitchFamily="34" charset="0"/>
                <a:cs typeface="Arial" pitchFamily="34" charset="0"/>
              </a:rPr>
              <a:t>;</a:t>
            </a:r>
          </a:p>
          <a:p>
            <a:pPr marL="0" indent="0">
              <a:buNone/>
              <a:defRPr/>
            </a:pPr>
            <a:endParaRPr lang="vi-VN" sz="2600" dirty="0" err="1" smtClean="0">
              <a:latin typeface="Arial" pitchFamily="34" charset="0"/>
              <a:cs typeface="Arial" pitchFamily="34" charset="0"/>
            </a:endParaRPr>
          </a:p>
        </p:txBody>
      </p:sp>
      <p:sp>
        <p:nvSpPr>
          <p:cNvPr id="7" name="Title 1"/>
          <p:cNvSpPr txBox="1">
            <a:spLocks/>
          </p:cNvSpPr>
          <p:nvPr/>
        </p:nvSpPr>
        <p:spPr bwMode="auto">
          <a:xfrm>
            <a:off x="228600" y="381000"/>
            <a:ext cx="7696200" cy="7159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bg1"/>
                </a:solidFill>
                <a:effectLst/>
                <a:uLnTx/>
                <a:uFillTx/>
                <a:latin typeface="Times New Roman" pitchFamily="18" charset="0"/>
                <a:ea typeface="+mj-ea"/>
                <a:cs typeface="Times New Roman" pitchFamily="18" charset="0"/>
              </a:rPr>
              <a:t>I- MỘT SỐ YÊU CẦU </a:t>
            </a:r>
            <a:endParaRPr kumimoji="0" lang="vi-VN" sz="2800" b="1" i="0" u="none" strike="noStrike" kern="0" cap="none" spc="0" normalizeH="0" baseline="0" noProof="0" dirty="0" smtClean="0">
              <a:ln>
                <a:noFill/>
              </a:ln>
              <a:solidFill>
                <a:schemeClr val="bg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533400" y="457200"/>
            <a:ext cx="7315200" cy="715963"/>
          </a:xfrm>
        </p:spPr>
        <p:txBody>
          <a:bodyPr/>
          <a:lstStyle/>
          <a:p>
            <a:pPr algn="ctr"/>
            <a:r>
              <a:rPr lang="en-US" sz="3600" b="1" dirty="0" smtClean="0">
                <a:solidFill>
                  <a:schemeClr val="bg1"/>
                </a:solidFill>
                <a:latin typeface="Times New Roman" pitchFamily="18" charset="0"/>
                <a:cs typeface="Times New Roman" pitchFamily="18" charset="0"/>
              </a:rPr>
              <a:t>II- TIẾN HÀNH LẤY MẪU</a:t>
            </a:r>
            <a:endParaRPr lang="vi-VN" sz="3600" dirty="0" smtClean="0">
              <a:solidFill>
                <a:schemeClr val="bg1"/>
              </a:solidFill>
            </a:endParaRPr>
          </a:p>
        </p:txBody>
      </p:sp>
      <p:sp>
        <p:nvSpPr>
          <p:cNvPr id="3" name="Content Placeholder 2"/>
          <p:cNvSpPr>
            <a:spLocks noGrp="1"/>
          </p:cNvSpPr>
          <p:nvPr>
            <p:ph idx="1"/>
          </p:nvPr>
        </p:nvSpPr>
        <p:spPr>
          <a:xfrm>
            <a:off x="381000" y="1828800"/>
            <a:ext cx="8382000" cy="4572000"/>
          </a:xfrm>
        </p:spPr>
        <p:txBody>
          <a:bodyPr/>
          <a:lstStyle/>
          <a:p>
            <a:pPr marL="514350" indent="-514350">
              <a:spcBef>
                <a:spcPct val="50000"/>
              </a:spcBef>
              <a:buFont typeface="+mj-lt"/>
              <a:buAutoNum type="arabicPeriod"/>
              <a:tabLst>
                <a:tab pos="355600" algn="l"/>
              </a:tabLst>
            </a:pPr>
            <a:r>
              <a:rPr lang="en-US" sz="2600" b="1" dirty="0" err="1" smtClean="0">
                <a:latin typeface="Arial" pitchFamily="34" charset="0"/>
                <a:cs typeface="Arial" pitchFamily="34" charset="0"/>
              </a:rPr>
              <a:t>Trang</a:t>
            </a:r>
            <a:r>
              <a:rPr lang="en-US" sz="2600" b="1" dirty="0" smtClean="0">
                <a:latin typeface="Arial" pitchFamily="34" charset="0"/>
                <a:cs typeface="Arial" pitchFamily="34" charset="0"/>
              </a:rPr>
              <a:t> </a:t>
            </a:r>
            <a:r>
              <a:rPr lang="en-US" sz="2600" b="1" dirty="0" err="1" smtClean="0">
                <a:latin typeface="Arial" pitchFamily="34" charset="0"/>
                <a:cs typeface="Arial" pitchFamily="34" charset="0"/>
              </a:rPr>
              <a:t>bị</a:t>
            </a:r>
            <a:r>
              <a:rPr lang="en-US" sz="2600" b="1" dirty="0" smtClean="0">
                <a:latin typeface="Arial" pitchFamily="34" charset="0"/>
                <a:cs typeface="Arial" pitchFamily="34" charset="0"/>
              </a:rPr>
              <a:t> </a:t>
            </a:r>
            <a:r>
              <a:rPr lang="en-US" sz="2600" b="1" dirty="0" err="1" smtClean="0">
                <a:latin typeface="Arial" pitchFamily="34" charset="0"/>
                <a:cs typeface="Arial" pitchFamily="34" charset="0"/>
              </a:rPr>
              <a:t>bảo</a:t>
            </a:r>
            <a:r>
              <a:rPr lang="en-US" sz="2600" b="1" dirty="0" smtClean="0">
                <a:latin typeface="Arial" pitchFamily="34" charset="0"/>
                <a:cs typeface="Arial" pitchFamily="34" charset="0"/>
              </a:rPr>
              <a:t> </a:t>
            </a:r>
            <a:r>
              <a:rPr lang="en-US" sz="2600" b="1" dirty="0" err="1" smtClean="0">
                <a:latin typeface="Arial" pitchFamily="34" charset="0"/>
                <a:cs typeface="Arial" pitchFamily="34" charset="0"/>
              </a:rPr>
              <a:t>hộ</a:t>
            </a:r>
            <a:r>
              <a:rPr lang="en-US" sz="2600" b="1" dirty="0" smtClean="0">
                <a:latin typeface="Arial" pitchFamily="34" charset="0"/>
                <a:cs typeface="Arial" pitchFamily="34" charset="0"/>
              </a:rPr>
              <a:t>: </a:t>
            </a:r>
          </a:p>
          <a:p>
            <a:pPr marL="514350" indent="-514350">
              <a:spcBef>
                <a:spcPct val="50000"/>
              </a:spcBef>
              <a:buNone/>
              <a:tabLst>
                <a:tab pos="355600" algn="l"/>
              </a:tabLst>
            </a:pPr>
            <a:r>
              <a:rPr lang="en-US" sz="2600" dirty="0" err="1" smtClean="0">
                <a:latin typeface="Arial" pitchFamily="34" charset="0"/>
                <a:cs typeface="Arial" pitchFamily="34" charset="0"/>
              </a:rPr>
              <a:t>Thực</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hiện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mặc</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và</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cởi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trang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phục</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bảo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hộ</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theo</a:t>
            </a:r>
            <a:r>
              <a:rPr lang="en-US" sz="2600" dirty="0" smtClean="0">
                <a:latin typeface="Arial" pitchFamily="34" charset="0"/>
                <a:cs typeface="Arial" pitchFamily="34" charset="0"/>
              </a:rPr>
              <a:t> qui </a:t>
            </a:r>
            <a:r>
              <a:rPr lang="en-US" sz="2600" dirty="0" err="1" smtClean="0">
                <a:latin typeface="Arial" pitchFamily="34" charset="0"/>
                <a:cs typeface="Arial" pitchFamily="34" charset="0"/>
              </a:rPr>
              <a:t>định</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của</a:t>
            </a:r>
            <a:r>
              <a:rPr lang="en-US" sz="2600" dirty="0" smtClean="0">
                <a:latin typeface="Arial" pitchFamily="34" charset="0"/>
                <a:cs typeface="Arial" pitchFamily="34" charset="0"/>
              </a:rPr>
              <a:t> ATSH </a:t>
            </a:r>
            <a:r>
              <a:rPr lang="en-US" sz="2600" dirty="0" err="1" smtClean="0">
                <a:latin typeface="Arial" pitchFamily="34" charset="0"/>
                <a:cs typeface="Arial" pitchFamily="34" charset="0"/>
              </a:rPr>
              <a:t>cấp</a:t>
            </a:r>
            <a:r>
              <a:rPr lang="en-US" sz="2600" dirty="0" smtClean="0">
                <a:latin typeface="Arial" pitchFamily="34" charset="0"/>
                <a:cs typeface="Arial" pitchFamily="34" charset="0"/>
              </a:rPr>
              <a:t> II.</a:t>
            </a:r>
          </a:p>
          <a:p>
            <a:pPr marL="514350" indent="-514350">
              <a:spcBef>
                <a:spcPct val="50000"/>
              </a:spcBef>
              <a:buFont typeface="Wingdings" pitchFamily="2" charset="2"/>
              <a:buChar char="v"/>
              <a:tabLst>
                <a:tab pos="355600" algn="l"/>
              </a:tabLst>
            </a:pPr>
            <a:r>
              <a:rPr lang="en-US" sz="2600" dirty="0" err="1" smtClean="0">
                <a:latin typeface="Arial" pitchFamily="34" charset="0"/>
                <a:cs typeface="Arial" pitchFamily="34" charset="0"/>
              </a:rPr>
              <a:t>Trước</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khi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lấy</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mẫu</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khẩu</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trang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mũ</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kính</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quần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áo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găng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tay</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hai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lớp</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ủng</a:t>
            </a:r>
            <a:r>
              <a:rPr lang="en-US" sz="2600" dirty="0" smtClean="0">
                <a:latin typeface="Arial" pitchFamily="34" charset="0"/>
                <a:cs typeface="Arial" pitchFamily="34" charset="0"/>
              </a:rPr>
              <a:t>.</a:t>
            </a:r>
          </a:p>
          <a:p>
            <a:pPr marL="514350" indent="-514350">
              <a:spcBef>
                <a:spcPct val="50000"/>
              </a:spcBef>
              <a:buFont typeface="Wingdings" pitchFamily="2" charset="2"/>
              <a:buChar char="v"/>
              <a:tabLst>
                <a:tab pos="355600" algn="l"/>
              </a:tabLst>
            </a:pPr>
            <a:r>
              <a:rPr lang="en-US" sz="2600" dirty="0" err="1" smtClean="0">
                <a:latin typeface="Arial" pitchFamily="34" charset="0"/>
                <a:cs typeface="Arial" pitchFamily="34" charset="0"/>
              </a:rPr>
              <a:t>Sau</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khi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lấy</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mẫu</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găng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tay</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lớp</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ngoài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áo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quần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ủng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kính</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bảo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hộ</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mũ</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khẩu</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trang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khẩu</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trang</a:t>
            </a:r>
            <a:r>
              <a:rPr lang="en-US" sz="2600" dirty="0" smtClean="0">
                <a:latin typeface="Arial" pitchFamily="34" charset="0"/>
                <a:cs typeface="Arial" pitchFamily="34" charset="0"/>
              </a:rPr>
              <a:t> N95, </a:t>
            </a:r>
            <a:r>
              <a:rPr lang="en-US" sz="2600" dirty="0" err="1" smtClean="0">
                <a:latin typeface="Arial" pitchFamily="34" charset="0"/>
                <a:cs typeface="Arial" pitchFamily="34" charset="0"/>
              </a:rPr>
              <a:t>găng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tay</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lớp</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trong</a:t>
            </a:r>
            <a:r>
              <a:rPr lang="en-US" sz="2600" dirty="0" smtClean="0">
                <a:latin typeface="Arial" pitchFamily="34" charset="0"/>
                <a:cs typeface="Arial" pitchFamily="34" charset="0"/>
              </a:rPr>
              <a:t>.</a:t>
            </a:r>
            <a:endParaRPr lang="vi-VN" sz="2600" dirty="0"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533400" y="457200"/>
            <a:ext cx="7315200" cy="715963"/>
          </a:xfrm>
        </p:spPr>
        <p:txBody>
          <a:bodyPr/>
          <a:lstStyle/>
          <a:p>
            <a:pPr algn="ctr"/>
            <a:r>
              <a:rPr lang="en-US" sz="3600" b="1" dirty="0" smtClean="0">
                <a:solidFill>
                  <a:schemeClr val="bg1"/>
                </a:solidFill>
                <a:latin typeface="Times New Roman" pitchFamily="18" charset="0"/>
                <a:cs typeface="Times New Roman" pitchFamily="18" charset="0"/>
              </a:rPr>
              <a:t>II- TIẾN HÀNH LẤY MẪU</a:t>
            </a:r>
            <a:endParaRPr lang="vi-VN" sz="3600" dirty="0" smtClean="0">
              <a:solidFill>
                <a:schemeClr val="bg1"/>
              </a:solidFill>
            </a:endParaRPr>
          </a:p>
        </p:txBody>
      </p:sp>
      <p:sp>
        <p:nvSpPr>
          <p:cNvPr id="3" name="Content Placeholder 2"/>
          <p:cNvSpPr>
            <a:spLocks noGrp="1"/>
          </p:cNvSpPr>
          <p:nvPr>
            <p:ph idx="1"/>
          </p:nvPr>
        </p:nvSpPr>
        <p:spPr>
          <a:xfrm>
            <a:off x="381000" y="1828800"/>
            <a:ext cx="8382000" cy="4572000"/>
          </a:xfrm>
        </p:spPr>
        <p:txBody>
          <a:bodyPr/>
          <a:lstStyle/>
          <a:p>
            <a:pPr marL="514350" indent="-514350">
              <a:spcBef>
                <a:spcPct val="50000"/>
              </a:spcBef>
              <a:buFont typeface="+mj-lt"/>
              <a:buAutoNum type="arabicPeriod" startAt="2"/>
              <a:tabLst>
                <a:tab pos="355600" algn="l"/>
              </a:tabLst>
            </a:pPr>
            <a:r>
              <a:rPr lang="en-US" sz="2600" b="1" dirty="0" err="1" smtClean="0">
                <a:latin typeface="Arial" pitchFamily="34" charset="0"/>
                <a:cs typeface="Arial" pitchFamily="34" charset="0"/>
              </a:rPr>
              <a:t>Kỹ</a:t>
            </a:r>
            <a:r>
              <a:rPr lang="en-US" sz="2600" b="1" dirty="0" smtClean="0">
                <a:latin typeface="Arial" pitchFamily="34" charset="0"/>
                <a:cs typeface="Arial" pitchFamily="34" charset="0"/>
              </a:rPr>
              <a:t> </a:t>
            </a:r>
            <a:r>
              <a:rPr lang="en-US" sz="2600" b="1" dirty="0" err="1" smtClean="0">
                <a:latin typeface="Arial" pitchFamily="34" charset="0"/>
                <a:cs typeface="Arial" pitchFamily="34" charset="0"/>
              </a:rPr>
              <a:t>thuật</a:t>
            </a:r>
            <a:r>
              <a:rPr lang="en-US" sz="2600" b="1" dirty="0" smtClean="0">
                <a:latin typeface="Arial" pitchFamily="34" charset="0"/>
                <a:cs typeface="Arial" pitchFamily="34" charset="0"/>
              </a:rPr>
              <a:t> </a:t>
            </a:r>
            <a:r>
              <a:rPr lang="en-US" sz="2600" b="1" dirty="0" err="1" smtClean="0">
                <a:latin typeface="Arial" pitchFamily="34" charset="0"/>
                <a:cs typeface="Arial" pitchFamily="34" charset="0"/>
              </a:rPr>
              <a:t>lấy</a:t>
            </a:r>
            <a:r>
              <a:rPr lang="en-US" sz="2600" b="1" dirty="0" smtClean="0">
                <a:latin typeface="Arial" pitchFamily="34" charset="0"/>
                <a:cs typeface="Arial" pitchFamily="34" charset="0"/>
              </a:rPr>
              <a:t> </a:t>
            </a:r>
            <a:r>
              <a:rPr lang="en-US" sz="2600" b="1" dirty="0" err="1" smtClean="0">
                <a:latin typeface="Arial" pitchFamily="34" charset="0"/>
                <a:cs typeface="Arial" pitchFamily="34" charset="0"/>
              </a:rPr>
              <a:t>mẫu</a:t>
            </a:r>
            <a:r>
              <a:rPr lang="en-US" sz="2600" b="1" dirty="0" smtClean="0">
                <a:latin typeface="Arial" pitchFamily="34" charset="0"/>
                <a:cs typeface="Arial" pitchFamily="34" charset="0"/>
              </a:rPr>
              <a:t>: </a:t>
            </a:r>
          </a:p>
          <a:p>
            <a:pPr marL="514350" indent="-514350">
              <a:spcBef>
                <a:spcPct val="50000"/>
              </a:spcBef>
              <a:buFont typeface="+mj-lt"/>
              <a:buAutoNum type="alphaLcParenR"/>
              <a:tabLst>
                <a:tab pos="355600" algn="l"/>
              </a:tabLst>
            </a:pPr>
            <a:r>
              <a:rPr lang="en-US" sz="2600" dirty="0" err="1" smtClean="0">
                <a:latin typeface="Arial" pitchFamily="34" charset="0"/>
                <a:cs typeface="Arial" pitchFamily="34" charset="0"/>
              </a:rPr>
              <a:t>Dịch</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tỵ</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hầu</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và</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ngoáy</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họng</a:t>
            </a:r>
            <a:endParaRPr lang="en-US" sz="2600" dirty="0" smtClean="0">
              <a:latin typeface="Arial" pitchFamily="34" charset="0"/>
              <a:cs typeface="Arial" pitchFamily="34" charset="0"/>
            </a:endParaRPr>
          </a:p>
          <a:p>
            <a:pPr marL="514350" indent="-514350">
              <a:spcBef>
                <a:spcPct val="50000"/>
              </a:spcBef>
              <a:buFont typeface="Wingdings" pitchFamily="2" charset="2"/>
              <a:buChar char="v"/>
              <a:tabLst>
                <a:tab pos="355600" algn="l"/>
              </a:tabLst>
            </a:pPr>
            <a:r>
              <a:rPr lang="en-US" sz="2600" dirty="0" err="1" smtClean="0">
                <a:latin typeface="Arial" pitchFamily="34" charset="0"/>
                <a:cs typeface="Arial" pitchFamily="34" charset="0"/>
              </a:rPr>
              <a:t>Dịch</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ngoáy</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họng</a:t>
            </a:r>
            <a:r>
              <a:rPr lang="en-US" sz="2600" dirty="0" smtClean="0">
                <a:latin typeface="Arial" pitchFamily="34" charset="0"/>
                <a:cs typeface="Arial" pitchFamily="34" charset="0"/>
              </a:rPr>
              <a:t>:</a:t>
            </a:r>
          </a:p>
          <a:p>
            <a:pPr marL="514350" indent="-514350">
              <a:spcBef>
                <a:spcPct val="50000"/>
              </a:spcBef>
              <a:buFont typeface="Symbol" pitchFamily="18" charset="2"/>
              <a:buChar char=""/>
              <a:tabLst>
                <a:tab pos="355600" algn="l"/>
              </a:tabLst>
            </a:pPr>
            <a:r>
              <a:rPr lang="pt-BR" sz="2600" dirty="0" smtClean="0">
                <a:latin typeface="Arial" pitchFamily="34" charset="0"/>
                <a:cs typeface="Arial" pitchFamily="34" charset="0"/>
              </a:rPr>
              <a:t>Yêu cầu bệnh nhân há miệng to; </a:t>
            </a:r>
          </a:p>
          <a:p>
            <a:pPr marL="514350" indent="-514350">
              <a:spcBef>
                <a:spcPct val="50000"/>
              </a:spcBef>
              <a:buFont typeface="Symbol" pitchFamily="18" charset="2"/>
              <a:buChar char=""/>
              <a:tabLst>
                <a:tab pos="355600" algn="l"/>
              </a:tabLst>
            </a:pPr>
            <a:r>
              <a:rPr lang="pt-BR" sz="2600" dirty="0" smtClean="0">
                <a:latin typeface="Arial" pitchFamily="34" charset="0"/>
                <a:cs typeface="Arial" pitchFamily="34" charset="0"/>
              </a:rPr>
              <a:t>Dùng dụng cụ đè lưỡi, đè nhẹ lưỡi bệnh nhân;</a:t>
            </a:r>
          </a:p>
          <a:p>
            <a:pPr marL="514350" indent="-514350">
              <a:spcBef>
                <a:spcPct val="50000"/>
              </a:spcBef>
              <a:buFont typeface="Symbol" pitchFamily="18" charset="2"/>
              <a:buChar char=""/>
              <a:tabLst>
                <a:tab pos="355600" algn="l"/>
              </a:tabLst>
            </a:pPr>
            <a:r>
              <a:rPr lang="pt-BR" sz="2600" dirty="0" smtClean="0">
                <a:latin typeface="Arial" pitchFamily="34" charset="0"/>
                <a:cs typeface="Arial" pitchFamily="34" charset="0"/>
              </a:rPr>
              <a:t>Đưa tăm bông vào vùng hầu họng, miết và xoay tròn nhẹ 3 đến 4 lần tại khu vực 2 bên vùng a-mi-đan và thành sau họng để lấy được dịch và tế bào vùng họng</a:t>
            </a:r>
            <a:r>
              <a:rPr lang="en-US" sz="2600" dirty="0" smtClean="0">
                <a:latin typeface="Arial" pitchFamily="34" charset="0"/>
                <a:cs typeface="Arial" pitchFamily="34" charset="0"/>
              </a:rPr>
              <a:t>.</a:t>
            </a:r>
            <a:endParaRPr lang="vi-VN" sz="2600" dirty="0"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533400" y="457200"/>
            <a:ext cx="7315200" cy="715963"/>
          </a:xfrm>
        </p:spPr>
        <p:txBody>
          <a:bodyPr/>
          <a:lstStyle/>
          <a:p>
            <a:pPr algn="ctr"/>
            <a:r>
              <a:rPr lang="en-US" sz="3600" b="1" dirty="0" smtClean="0">
                <a:solidFill>
                  <a:schemeClr val="bg1"/>
                </a:solidFill>
                <a:latin typeface="Times New Roman" pitchFamily="18" charset="0"/>
                <a:cs typeface="Times New Roman" pitchFamily="18" charset="0"/>
              </a:rPr>
              <a:t>II- TIẾN HÀNH LẤY MẪU</a:t>
            </a:r>
            <a:endParaRPr lang="vi-VN" sz="3600" dirty="0" smtClean="0">
              <a:solidFill>
                <a:schemeClr val="bg1"/>
              </a:solidFill>
            </a:endParaRPr>
          </a:p>
        </p:txBody>
      </p:sp>
      <p:sp>
        <p:nvSpPr>
          <p:cNvPr id="3" name="Content Placeholder 2"/>
          <p:cNvSpPr>
            <a:spLocks noGrp="1"/>
          </p:cNvSpPr>
          <p:nvPr>
            <p:ph idx="1"/>
          </p:nvPr>
        </p:nvSpPr>
        <p:spPr>
          <a:xfrm>
            <a:off x="381000" y="1828800"/>
            <a:ext cx="8382000" cy="4572000"/>
          </a:xfrm>
        </p:spPr>
        <p:txBody>
          <a:bodyPr/>
          <a:lstStyle/>
          <a:p>
            <a:pPr marL="514350" indent="-514350">
              <a:spcBef>
                <a:spcPct val="50000"/>
              </a:spcBef>
              <a:buFont typeface="Symbol" pitchFamily="18" charset="2"/>
              <a:buChar char=""/>
              <a:tabLst>
                <a:tab pos="355600" algn="l"/>
              </a:tabLst>
            </a:pPr>
            <a:r>
              <a:rPr lang="pt-BR" sz="2600" dirty="0" smtClean="0">
                <a:latin typeface="Arial" pitchFamily="34" charset="0"/>
                <a:cs typeface="Arial" pitchFamily="34" charset="0"/>
              </a:rPr>
              <a:t>Chuyển tăm bông vào </a:t>
            </a:r>
            <a:r>
              <a:rPr lang="en-US" sz="2600" dirty="0" err="1" smtClean="0">
                <a:latin typeface="Arial" pitchFamily="34" charset="0"/>
                <a:cs typeface="Arial" pitchFamily="34" charset="0"/>
              </a:rPr>
              <a:t>ống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chứa</a:t>
            </a:r>
            <a:r>
              <a:rPr lang="en-US" sz="2600" dirty="0" smtClean="0">
                <a:latin typeface="Arial" pitchFamily="34" charset="0"/>
                <a:cs typeface="Arial" pitchFamily="34" charset="0"/>
              </a:rPr>
              <a:t> 3 ml dung </a:t>
            </a:r>
            <a:r>
              <a:rPr lang="en-US" sz="2600" dirty="0" err="1" smtClean="0">
                <a:latin typeface="Arial" pitchFamily="34" charset="0"/>
                <a:cs typeface="Arial" pitchFamily="34" charset="0"/>
              </a:rPr>
              <a:t>dịch</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bảo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quản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virut</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lưu</a:t>
            </a:r>
            <a:r>
              <a:rPr lang="en-US" sz="2600" dirty="0" smtClean="0">
                <a:latin typeface="Arial" pitchFamily="34" charset="0"/>
                <a:cs typeface="Arial" pitchFamily="34" charset="0"/>
              </a:rPr>
              <a:t> ý: </a:t>
            </a:r>
            <a:r>
              <a:rPr lang="en-US" sz="2600" dirty="0" err="1" smtClean="0">
                <a:latin typeface="Arial" pitchFamily="34" charset="0"/>
                <a:cs typeface="Arial" pitchFamily="34" charset="0"/>
              </a:rPr>
              <a:t>phần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bông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ngập</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trong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dịch</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bảo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quản</a:t>
            </a:r>
            <a:r>
              <a:rPr lang="en-US" sz="2600" dirty="0" smtClean="0">
                <a:latin typeface="Arial" pitchFamily="34" charset="0"/>
                <a:cs typeface="Arial" pitchFamily="34" charset="0"/>
              </a:rPr>
              <a:t>).</a:t>
            </a:r>
            <a:endParaRPr lang="vi-VN" sz="2600" dirty="0"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533400" y="457200"/>
            <a:ext cx="7315200" cy="715963"/>
          </a:xfrm>
        </p:spPr>
        <p:txBody>
          <a:bodyPr/>
          <a:lstStyle/>
          <a:p>
            <a:pPr algn="ctr"/>
            <a:r>
              <a:rPr lang="en-US" sz="3600" b="1" dirty="0" smtClean="0">
                <a:solidFill>
                  <a:schemeClr val="bg1"/>
                </a:solidFill>
                <a:latin typeface="Times New Roman" pitchFamily="18" charset="0"/>
                <a:cs typeface="Times New Roman" pitchFamily="18" charset="0"/>
              </a:rPr>
              <a:t>II- TIẾN HÀNH LẤY MẪU</a:t>
            </a:r>
            <a:endParaRPr lang="vi-VN" sz="3600" dirty="0" smtClean="0">
              <a:solidFill>
                <a:schemeClr val="bg1"/>
              </a:solidFill>
            </a:endParaRPr>
          </a:p>
        </p:txBody>
      </p:sp>
      <p:pic>
        <p:nvPicPr>
          <p:cNvPr id="158723" name="Picture 3"/>
          <p:cNvPicPr>
            <a:picLocks noGrp="1" noChangeAspect="1" noChangeArrowheads="1"/>
          </p:cNvPicPr>
          <p:nvPr>
            <p:ph idx="1"/>
          </p:nvPr>
        </p:nvPicPr>
        <p:blipFill>
          <a:blip r:embed="rId2"/>
          <a:srcRect/>
          <a:stretch>
            <a:fillRect/>
          </a:stretch>
        </p:blipFill>
        <p:spPr bwMode="auto">
          <a:xfrm>
            <a:off x="357158" y="1857364"/>
            <a:ext cx="6429420" cy="407196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owerpoint-template">
  <a:themeElements>
    <a:clrScheme name="powerpoint-template 13">
      <a:dk1>
        <a:srgbClr val="4D4D4D"/>
      </a:dk1>
      <a:lt1>
        <a:srgbClr val="FFFFFF"/>
      </a:lt1>
      <a:dk2>
        <a:srgbClr val="4D4D4D"/>
      </a:dk2>
      <a:lt2>
        <a:srgbClr val="234C89"/>
      </a:lt2>
      <a:accent1>
        <a:srgbClr val="33C3E5"/>
      </a:accent1>
      <a:accent2>
        <a:srgbClr val="2277C8"/>
      </a:accent2>
      <a:accent3>
        <a:srgbClr val="FFFFFF"/>
      </a:accent3>
      <a:accent4>
        <a:srgbClr val="404040"/>
      </a:accent4>
      <a:accent5>
        <a:srgbClr val="ADDEF0"/>
      </a:accent5>
      <a:accent6>
        <a:srgbClr val="1E6BB5"/>
      </a:accent6>
      <a:hlink>
        <a:srgbClr val="2BA6DD"/>
      </a:hlink>
      <a:folHlink>
        <a:srgbClr val="DDDDDD"/>
      </a:folHlink>
    </a:clrScheme>
    <a:fontScheme name="powerpoint-template">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 1">
        <a:dk1>
          <a:srgbClr val="4D4D4D"/>
        </a:dk1>
        <a:lt1>
          <a:srgbClr val="FFFFFF"/>
        </a:lt1>
        <a:dk2>
          <a:srgbClr val="4D4D4D"/>
        </a:dk2>
        <a:lt2>
          <a:srgbClr val="80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 2">
        <a:dk1>
          <a:srgbClr val="4D4D4D"/>
        </a:dk1>
        <a:lt1>
          <a:srgbClr val="FFFFFF"/>
        </a:lt1>
        <a:dk2>
          <a:srgbClr val="4D4D4D"/>
        </a:dk2>
        <a:lt2>
          <a:srgbClr val="B92B2B"/>
        </a:lt2>
        <a:accent1>
          <a:srgbClr val="0095B7"/>
        </a:accent1>
        <a:accent2>
          <a:srgbClr val="FAAC8F"/>
        </a:accent2>
        <a:accent3>
          <a:srgbClr val="FFFFFF"/>
        </a:accent3>
        <a:accent4>
          <a:srgbClr val="404040"/>
        </a:accent4>
        <a:accent5>
          <a:srgbClr val="AAC8D8"/>
        </a:accent5>
        <a:accent6>
          <a:srgbClr val="E39B81"/>
        </a:accent6>
        <a:hlink>
          <a:srgbClr val="2D3289"/>
        </a:hlink>
        <a:folHlink>
          <a:srgbClr val="DDDDDD"/>
        </a:folHlink>
      </a:clrScheme>
      <a:clrMap bg1="lt1" tx1="dk1" bg2="lt2" tx2="dk2" accent1="accent1" accent2="accent2" accent3="accent3" accent4="accent4" accent5="accent5" accent6="accent6" hlink="hlink" folHlink="folHlink"/>
    </a:extraClrScheme>
    <a:extraClrScheme>
      <a:clrScheme name="powerpoint-template 3">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 4">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1FAAEF"/>
        </a:hlink>
        <a:folHlink>
          <a:srgbClr val="DDDDDD"/>
        </a:folHlink>
      </a:clrScheme>
      <a:clrMap bg1="lt1" tx1="dk1" bg2="lt2" tx2="dk2" accent1="accent1" accent2="accent2" accent3="accent3" accent4="accent4" accent5="accent5" accent6="accent6" hlink="hlink" folHlink="folHlink"/>
    </a:extraClrScheme>
    <a:extraClrScheme>
      <a:clrScheme name="powerpoint-template 5">
        <a:dk1>
          <a:srgbClr val="4D4D4D"/>
        </a:dk1>
        <a:lt1>
          <a:srgbClr val="FFFFFF"/>
        </a:lt1>
        <a:dk2>
          <a:srgbClr val="4D4D4D"/>
        </a:dk2>
        <a:lt2>
          <a:srgbClr val="F6DF52"/>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 6">
        <a:dk1>
          <a:srgbClr val="4D4D4D"/>
        </a:dk1>
        <a:lt1>
          <a:srgbClr val="FFFFFF"/>
        </a:lt1>
        <a:dk2>
          <a:srgbClr val="4D4D4D"/>
        </a:dk2>
        <a:lt2>
          <a:srgbClr val="17593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 7">
        <a:dk1>
          <a:srgbClr val="4D4D4D"/>
        </a:dk1>
        <a:lt1>
          <a:srgbClr val="FFFFFF"/>
        </a:lt1>
        <a:dk2>
          <a:srgbClr val="4D4D4D"/>
        </a:dk2>
        <a:lt2>
          <a:srgbClr val="17593B"/>
        </a:lt2>
        <a:accent1>
          <a:srgbClr val="2167BF"/>
        </a:accent1>
        <a:accent2>
          <a:srgbClr val="5D5537"/>
        </a:accent2>
        <a:accent3>
          <a:srgbClr val="FFFFFF"/>
        </a:accent3>
        <a:accent4>
          <a:srgbClr val="404040"/>
        </a:accent4>
        <a:accent5>
          <a:srgbClr val="ABB8DC"/>
        </a:accent5>
        <a:accent6>
          <a:srgbClr val="534C31"/>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 8">
        <a:dk1>
          <a:srgbClr val="4D4D4D"/>
        </a:dk1>
        <a:lt1>
          <a:srgbClr val="FFFFFF"/>
        </a:lt1>
        <a:dk2>
          <a:srgbClr val="4D4D4D"/>
        </a:dk2>
        <a:lt2>
          <a:srgbClr val="17593B"/>
        </a:lt2>
        <a:accent1>
          <a:srgbClr val="2167BF"/>
        </a:accent1>
        <a:accent2>
          <a:srgbClr val="7F7863"/>
        </a:accent2>
        <a:accent3>
          <a:srgbClr val="FFFFFF"/>
        </a:accent3>
        <a:accent4>
          <a:srgbClr val="404040"/>
        </a:accent4>
        <a:accent5>
          <a:srgbClr val="ABB8DC"/>
        </a:accent5>
        <a:accent6>
          <a:srgbClr val="726C59"/>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 9">
        <a:dk1>
          <a:srgbClr val="4D4D4D"/>
        </a:dk1>
        <a:lt1>
          <a:srgbClr val="FFFFFF"/>
        </a:lt1>
        <a:dk2>
          <a:srgbClr val="4D4D4D"/>
        </a:dk2>
        <a:lt2>
          <a:srgbClr val="17593B"/>
        </a:lt2>
        <a:accent1>
          <a:srgbClr val="2167BF"/>
        </a:accent1>
        <a:accent2>
          <a:srgbClr val="7F7863"/>
        </a:accent2>
        <a:accent3>
          <a:srgbClr val="FFFFFF"/>
        </a:accent3>
        <a:accent4>
          <a:srgbClr val="404040"/>
        </a:accent4>
        <a:accent5>
          <a:srgbClr val="ABB8DC"/>
        </a:accent5>
        <a:accent6>
          <a:srgbClr val="726C59"/>
        </a:accent6>
        <a:hlink>
          <a:srgbClr val="45886F"/>
        </a:hlink>
        <a:folHlink>
          <a:srgbClr val="DDDDDD"/>
        </a:folHlink>
      </a:clrScheme>
      <a:clrMap bg1="lt1" tx1="dk1" bg2="lt2" tx2="dk2" accent1="accent1" accent2="accent2" accent3="accent3" accent4="accent4" accent5="accent5" accent6="accent6" hlink="hlink" folHlink="folHlink"/>
    </a:extraClrScheme>
    <a:extraClrScheme>
      <a:clrScheme name="powerpoint-template 10">
        <a:dk1>
          <a:srgbClr val="4D4D4D"/>
        </a:dk1>
        <a:lt1>
          <a:srgbClr val="FFFFFF"/>
        </a:lt1>
        <a:dk2>
          <a:srgbClr val="4D4D4D"/>
        </a:dk2>
        <a:lt2>
          <a:srgbClr val="869BCC"/>
        </a:lt2>
        <a:accent1>
          <a:srgbClr val="00A2D9"/>
        </a:accent1>
        <a:accent2>
          <a:srgbClr val="B486B0"/>
        </a:accent2>
        <a:accent3>
          <a:srgbClr val="FFFFFF"/>
        </a:accent3>
        <a:accent4>
          <a:srgbClr val="404040"/>
        </a:accent4>
        <a:accent5>
          <a:srgbClr val="AACEE9"/>
        </a:accent5>
        <a:accent6>
          <a:srgbClr val="A3799F"/>
        </a:accent6>
        <a:hlink>
          <a:srgbClr val="3D5EA1"/>
        </a:hlink>
        <a:folHlink>
          <a:srgbClr val="DDDDDD"/>
        </a:folHlink>
      </a:clrScheme>
      <a:clrMap bg1="lt1" tx1="dk1" bg2="lt2" tx2="dk2" accent1="accent1" accent2="accent2" accent3="accent3" accent4="accent4" accent5="accent5" accent6="accent6" hlink="hlink" folHlink="folHlink"/>
    </a:extraClrScheme>
    <a:extraClrScheme>
      <a:clrScheme name="powerpoint-template 11">
        <a:dk1>
          <a:srgbClr val="4D4D4D"/>
        </a:dk1>
        <a:lt1>
          <a:srgbClr val="FFFFFF"/>
        </a:lt1>
        <a:dk2>
          <a:srgbClr val="4D4D4D"/>
        </a:dk2>
        <a:lt2>
          <a:srgbClr val="2C86AA"/>
        </a:lt2>
        <a:accent1>
          <a:srgbClr val="4B782A"/>
        </a:accent1>
        <a:accent2>
          <a:srgbClr val="38AFD0"/>
        </a:accent2>
        <a:accent3>
          <a:srgbClr val="FFFFFF"/>
        </a:accent3>
        <a:accent4>
          <a:srgbClr val="404040"/>
        </a:accent4>
        <a:accent5>
          <a:srgbClr val="B1BEAC"/>
        </a:accent5>
        <a:accent6>
          <a:srgbClr val="329EBC"/>
        </a:accent6>
        <a:hlink>
          <a:srgbClr val="9DBC2A"/>
        </a:hlink>
        <a:folHlink>
          <a:srgbClr val="DDDDDD"/>
        </a:folHlink>
      </a:clrScheme>
      <a:clrMap bg1="lt1" tx1="dk1" bg2="lt2" tx2="dk2" accent1="accent1" accent2="accent2" accent3="accent3" accent4="accent4" accent5="accent5" accent6="accent6" hlink="hlink" folHlink="folHlink"/>
    </a:extraClrScheme>
    <a:extraClrScheme>
      <a:clrScheme name="powerpoint-template 12">
        <a:dk1>
          <a:srgbClr val="4D4D4D"/>
        </a:dk1>
        <a:lt1>
          <a:srgbClr val="FFFFFF"/>
        </a:lt1>
        <a:dk2>
          <a:srgbClr val="4D4D4D"/>
        </a:dk2>
        <a:lt2>
          <a:srgbClr val="2A5CA3"/>
        </a:lt2>
        <a:accent1>
          <a:srgbClr val="45B0E1"/>
        </a:accent1>
        <a:accent2>
          <a:srgbClr val="2277C8"/>
        </a:accent2>
        <a:accent3>
          <a:srgbClr val="FFFFFF"/>
        </a:accent3>
        <a:accent4>
          <a:srgbClr val="404040"/>
        </a:accent4>
        <a:accent5>
          <a:srgbClr val="B0D4EE"/>
        </a:accent5>
        <a:accent6>
          <a:srgbClr val="1E6BB5"/>
        </a:accent6>
        <a:hlink>
          <a:srgbClr val="6BC5E6"/>
        </a:hlink>
        <a:folHlink>
          <a:srgbClr val="DDDDDD"/>
        </a:folHlink>
      </a:clrScheme>
      <a:clrMap bg1="lt1" tx1="dk1" bg2="lt2" tx2="dk2" accent1="accent1" accent2="accent2" accent3="accent3" accent4="accent4" accent5="accent5" accent6="accent6" hlink="hlink" folHlink="folHlink"/>
    </a:extraClrScheme>
    <a:extraClrScheme>
      <a:clrScheme name="powerpoint-template 13">
        <a:dk1>
          <a:srgbClr val="4D4D4D"/>
        </a:dk1>
        <a:lt1>
          <a:srgbClr val="FFFFFF"/>
        </a:lt1>
        <a:dk2>
          <a:srgbClr val="4D4D4D"/>
        </a:dk2>
        <a:lt2>
          <a:srgbClr val="234C89"/>
        </a:lt2>
        <a:accent1>
          <a:srgbClr val="33C3E5"/>
        </a:accent1>
        <a:accent2>
          <a:srgbClr val="2277C8"/>
        </a:accent2>
        <a:accent3>
          <a:srgbClr val="FFFFFF"/>
        </a:accent3>
        <a:accent4>
          <a:srgbClr val="404040"/>
        </a:accent4>
        <a:accent5>
          <a:srgbClr val="ADDEF0"/>
        </a:accent5>
        <a:accent6>
          <a:srgbClr val="1E6BB5"/>
        </a:accent6>
        <a:hlink>
          <a:srgbClr val="2BA6DD"/>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3730</TotalTime>
  <Words>1399</Words>
  <Application>Microsoft Office PowerPoint</Application>
  <PresentationFormat>On-screen Show (4:3)</PresentationFormat>
  <Paragraphs>98</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powerpoint-template</vt:lpstr>
      <vt:lpstr>KỸ THUẬT   LẤY MẪU, BẢO QUẢN  &amp; VẬN CHUYỂN MẪU BỆNH PHẨM NGHI NHIỄM CORONA (nCoV)</vt:lpstr>
      <vt:lpstr>I- MỘT SỐ YÊU CẦU </vt:lpstr>
      <vt:lpstr>Slide 3</vt:lpstr>
      <vt:lpstr>Slide 4</vt:lpstr>
      <vt:lpstr>Slide 5</vt:lpstr>
      <vt:lpstr>II- TIẾN HÀNH LẤY MẪU</vt:lpstr>
      <vt:lpstr>II- TIẾN HÀNH LẤY MẪU</vt:lpstr>
      <vt:lpstr>II- TIẾN HÀNH LẤY MẪU</vt:lpstr>
      <vt:lpstr>II- TIẾN HÀNH LẤY MẪU</vt:lpstr>
      <vt:lpstr>II- TIẾN HÀNH LẤY MẪU</vt:lpstr>
      <vt:lpstr>II- TIẾN HÀNH LẤY MẪU</vt:lpstr>
      <vt:lpstr>II- TIẾN HÀNH LẤY MẪU</vt:lpstr>
      <vt:lpstr>II- TIẾN HÀNH LẤY MẪU</vt:lpstr>
      <vt:lpstr>II- TIẾN HÀNH LẤY MẪU</vt:lpstr>
      <vt:lpstr>II- TIẾN HÀNH LẤY MẪU</vt:lpstr>
      <vt:lpstr>III- KHỬ TRÙNG DỤNG CỤ VÀ  TẨY TRÙNG KHU VỰC LẤY MẪU</vt:lpstr>
      <vt:lpstr>IV- BẢO QUẢN, ĐÓNG GÓI VÀ VẬN CHUYỂN TỚI PHÒNG XÉT NGHIỆM</vt:lpstr>
      <vt:lpstr>IV- BẢO QUẢN, ĐÓNG GÓI VÀ VẬN CHUYỂN TỚI PHÒNG XÉT NGHIỆM</vt:lpstr>
      <vt:lpstr>IV- BẢO QUẢN, ĐÓNG GÓI VÀ VẬN CHUYỂN TỚI PHÒNG XÉT NGHIỆM</vt:lpstr>
      <vt:lpstr>Slide 20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LÂY NHIỄM  LIÊN QUAN ĐẾN PHÒNG XÉT NGHIỆM</dc:title>
  <dc:creator>microsoft</dc:creator>
  <cp:lastModifiedBy>andongnhi</cp:lastModifiedBy>
  <cp:revision>294</cp:revision>
  <dcterms:created xsi:type="dcterms:W3CDTF">2012-10-18T15:53:02Z</dcterms:created>
  <dcterms:modified xsi:type="dcterms:W3CDTF">2021-02-01T04:12:57Z</dcterms:modified>
</cp:coreProperties>
</file>